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3"/>
    <p:sldMasterId id="2147483671" r:id="rId4"/>
    <p:sldMasterId id="2147483682" r:id="rId5"/>
  </p:sldMasterIdLst>
  <p:notesMasterIdLst>
    <p:notesMasterId r:id="rId20"/>
  </p:notesMasterIdLst>
  <p:handoutMasterIdLst>
    <p:handoutMasterId r:id="rId36"/>
  </p:handoutMasterIdLst>
  <p:sldIdLst>
    <p:sldId id="256" r:id="rId6"/>
    <p:sldId id="296" r:id="rId7"/>
    <p:sldId id="294" r:id="rId8"/>
    <p:sldId id="300" r:id="rId9"/>
    <p:sldId id="273" r:id="rId10"/>
    <p:sldId id="303" r:id="rId11"/>
    <p:sldId id="274" r:id="rId12"/>
    <p:sldId id="269" r:id="rId13"/>
    <p:sldId id="268" r:id="rId14"/>
    <p:sldId id="275" r:id="rId15"/>
    <p:sldId id="281" r:id="rId16"/>
    <p:sldId id="270" r:id="rId17"/>
    <p:sldId id="276" r:id="rId18"/>
    <p:sldId id="279" r:id="rId19"/>
    <p:sldId id="280" r:id="rId21"/>
    <p:sldId id="277" r:id="rId22"/>
    <p:sldId id="304" r:id="rId23"/>
    <p:sldId id="301" r:id="rId24"/>
    <p:sldId id="302" r:id="rId25"/>
    <p:sldId id="284" r:id="rId26"/>
    <p:sldId id="282" r:id="rId27"/>
    <p:sldId id="283" r:id="rId28"/>
    <p:sldId id="278" r:id="rId29"/>
    <p:sldId id="305" r:id="rId30"/>
    <p:sldId id="306" r:id="rId31"/>
    <p:sldId id="307" r:id="rId32"/>
    <p:sldId id="308" r:id="rId33"/>
    <p:sldId id="297" r:id="rId34"/>
    <p:sldId id="271" r:id="rId35"/>
  </p:sldIdLst>
  <p:sldSz cx="9144000" cy="6858000" type="screen4x3"/>
  <p:notesSz cx="7099300" cy="1023429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9E1"/>
    <a:srgbClr val="25508D"/>
    <a:srgbClr val="58A90B"/>
    <a:srgbClr val="EED60D"/>
    <a:srgbClr val="AE0101"/>
    <a:srgbClr val="A0A39D"/>
    <a:srgbClr val="888A85"/>
    <a:srgbClr val="B7BAB3"/>
    <a:srgbClr val="214A87"/>
    <a:srgbClr val="EDD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ä¸­åº¦æ ·å¼ 2 - å¼ºè°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49" y="432"/>
      </p:cViewPr>
      <p:guideLst>
        <p:guide orient="horz" pos="393"/>
        <p:guide orient="horz" pos="1275"/>
        <p:guide orient="horz" pos="3886"/>
        <p:guide orient="horz" pos="2026"/>
        <p:guide orient="horz" pos="3086"/>
        <p:guide orient="horz" pos="4234"/>
        <p:guide pos="203"/>
        <p:guide pos="5542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9BEA83-75E5-4132-AFB9-523FA3B92CA0}" type="doc">
      <dgm:prSet loTypeId="urn:microsoft.com/office/officeart/2005/8/layout/chevron1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CC34676F-0624-451B-B10C-9E6B2160192A}">
      <dgm:prSet phldrT="[Text]"/>
      <dgm:spPr/>
      <dgm:t>
        <a:bodyPr/>
        <a:lstStyle/>
        <a:p>
          <a:r>
            <a:rPr lang="en-GB" dirty="0" smtClean="0"/>
            <a:t>Identification of heat sources</a:t>
          </a:r>
          <a:endParaRPr lang="en-GB" dirty="0"/>
        </a:p>
      </dgm:t>
    </dgm:pt>
    <dgm:pt modelId="{D4C4D98C-71B4-4664-96BB-E54500D67F26}" cxnId="{E39BBF09-D04A-4437-B3AE-982123DE8E7E}" type="parTrans">
      <dgm:prSet/>
      <dgm:spPr/>
      <dgm:t>
        <a:bodyPr/>
        <a:lstStyle/>
        <a:p>
          <a:endParaRPr lang="en-GB"/>
        </a:p>
      </dgm:t>
    </dgm:pt>
    <dgm:pt modelId="{4A9D12F3-67D6-4BAB-B181-8AF8E72E7D84}" cxnId="{E39BBF09-D04A-4437-B3AE-982123DE8E7E}" type="sibTrans">
      <dgm:prSet/>
      <dgm:spPr/>
      <dgm:t>
        <a:bodyPr/>
        <a:lstStyle/>
        <a:p>
          <a:endParaRPr lang="en-GB"/>
        </a:p>
      </dgm:t>
    </dgm:pt>
    <dgm:pt modelId="{174D1906-C539-4EE3-B943-ECF42D08A62E}">
      <dgm:prSet phldrT="[Text]"/>
      <dgm:spPr/>
      <dgm:t>
        <a:bodyPr/>
        <a:lstStyle/>
        <a:p>
          <a:r>
            <a:rPr lang="en-GB" dirty="0" smtClean="0"/>
            <a:t>Design concept and optimization</a:t>
          </a:r>
          <a:endParaRPr lang="en-GB" dirty="0"/>
        </a:p>
      </dgm:t>
    </dgm:pt>
    <dgm:pt modelId="{C768FBC8-4639-46FF-AF7E-DA4117134D8C}" cxnId="{A0783F70-534F-4DB6-BB5C-4E04E3E6B863}" type="parTrans">
      <dgm:prSet/>
      <dgm:spPr/>
      <dgm:t>
        <a:bodyPr/>
        <a:lstStyle/>
        <a:p>
          <a:endParaRPr lang="en-GB"/>
        </a:p>
      </dgm:t>
    </dgm:pt>
    <dgm:pt modelId="{4A60C513-0D2A-42CD-8471-E5BE6FD1928F}" cxnId="{A0783F70-534F-4DB6-BB5C-4E04E3E6B863}" type="sibTrans">
      <dgm:prSet/>
      <dgm:spPr/>
      <dgm:t>
        <a:bodyPr/>
        <a:lstStyle/>
        <a:p>
          <a:endParaRPr lang="en-GB"/>
        </a:p>
      </dgm:t>
    </dgm:pt>
    <dgm:pt modelId="{C709193E-104D-48F1-BF11-D447BCE59B87}">
      <dgm:prSet phldrT="[Text]"/>
      <dgm:spPr/>
      <dgm:t>
        <a:bodyPr/>
        <a:lstStyle/>
        <a:p>
          <a:r>
            <a:rPr lang="en-GB" dirty="0" smtClean="0"/>
            <a:t>Virtual prototype</a:t>
          </a:r>
          <a:endParaRPr lang="en-GB" dirty="0"/>
        </a:p>
      </dgm:t>
    </dgm:pt>
    <dgm:pt modelId="{75B61B13-A708-4F64-9F2B-A8D74FFF6EA2}" cxnId="{B0E95640-1EC1-4678-9735-EC47AF91F9E0}" type="parTrans">
      <dgm:prSet/>
      <dgm:spPr/>
      <dgm:t>
        <a:bodyPr/>
        <a:lstStyle/>
        <a:p>
          <a:endParaRPr lang="en-GB"/>
        </a:p>
      </dgm:t>
    </dgm:pt>
    <dgm:pt modelId="{3A77EB65-FAC3-4D22-99EE-D9D03338124A}" cxnId="{B0E95640-1EC1-4678-9735-EC47AF91F9E0}" type="sibTrans">
      <dgm:prSet/>
      <dgm:spPr/>
      <dgm:t>
        <a:bodyPr/>
        <a:lstStyle/>
        <a:p>
          <a:endParaRPr lang="en-GB"/>
        </a:p>
      </dgm:t>
    </dgm:pt>
    <dgm:pt modelId="{82B1D38C-A577-4EE9-81A7-65F42EE0DD2C}">
      <dgm:prSet phldrT="[Text]"/>
      <dgm:spPr/>
      <dgm:t>
        <a:bodyPr/>
        <a:lstStyle/>
        <a:p>
          <a:r>
            <a:rPr lang="en-GB" dirty="0" smtClean="0"/>
            <a:t>Physical Prototype</a:t>
          </a:r>
          <a:endParaRPr lang="en-GB" dirty="0"/>
        </a:p>
      </dgm:t>
    </dgm:pt>
    <dgm:pt modelId="{0A68B24B-9AEF-4DF9-8277-3EF1908F0AA9}" cxnId="{7ED11499-58C7-48A8-87B9-57B6C758BD21}" type="parTrans">
      <dgm:prSet/>
      <dgm:spPr/>
      <dgm:t>
        <a:bodyPr/>
        <a:lstStyle/>
        <a:p>
          <a:endParaRPr lang="en-GB"/>
        </a:p>
      </dgm:t>
    </dgm:pt>
    <dgm:pt modelId="{9973EB5D-C9AB-46F5-A66B-5F7CCDFC8519}" cxnId="{7ED11499-58C7-48A8-87B9-57B6C758BD21}" type="sibTrans">
      <dgm:prSet/>
      <dgm:spPr/>
      <dgm:t>
        <a:bodyPr/>
        <a:lstStyle/>
        <a:p>
          <a:endParaRPr lang="en-GB"/>
        </a:p>
      </dgm:t>
    </dgm:pt>
    <dgm:pt modelId="{BCE1136D-8954-4340-BC0F-BF1DDC133E6A}">
      <dgm:prSet phldrT="[Text]"/>
      <dgm:spPr/>
      <dgm:t>
        <a:bodyPr/>
        <a:lstStyle/>
        <a:p>
          <a:r>
            <a:rPr lang="en-GB" dirty="0" smtClean="0"/>
            <a:t>Electric drive, air gap friction, bearings</a:t>
          </a:r>
          <a:endParaRPr lang="en-GB" dirty="0"/>
        </a:p>
      </dgm:t>
    </dgm:pt>
    <dgm:pt modelId="{B96D9DA9-F005-4FB3-8E85-A7B5A52E7B35}" cxnId="{1B85DDB3-D34C-425B-BAA0-B15C91441510}" type="parTrans">
      <dgm:prSet/>
      <dgm:spPr/>
      <dgm:t>
        <a:bodyPr/>
        <a:lstStyle/>
        <a:p>
          <a:endParaRPr lang="en-GB"/>
        </a:p>
      </dgm:t>
    </dgm:pt>
    <dgm:pt modelId="{7F6BA73B-C024-4190-91D4-B30430E9BE00}" cxnId="{1B85DDB3-D34C-425B-BAA0-B15C91441510}" type="sibTrans">
      <dgm:prSet/>
      <dgm:spPr/>
      <dgm:t>
        <a:bodyPr/>
        <a:lstStyle/>
        <a:p>
          <a:endParaRPr lang="en-GB"/>
        </a:p>
      </dgm:t>
    </dgm:pt>
    <dgm:pt modelId="{7A1B439F-B56A-4946-A380-0DEF0FBB7AE6}">
      <dgm:prSet phldrT="[Text]"/>
      <dgm:spPr/>
      <dgm:t>
        <a:bodyPr/>
        <a:lstStyle/>
        <a:p>
          <a:r>
            <a:rPr lang="en-GB" dirty="0" smtClean="0"/>
            <a:t>macro models</a:t>
          </a:r>
          <a:endParaRPr lang="en-GB" dirty="0"/>
        </a:p>
      </dgm:t>
    </dgm:pt>
    <dgm:pt modelId="{06700633-28B0-4379-A11C-E1C26F8CFCF0}" cxnId="{17F253CA-8319-4D45-B603-FFF2EF316CFA}" type="parTrans">
      <dgm:prSet/>
      <dgm:spPr/>
      <dgm:t>
        <a:bodyPr/>
        <a:lstStyle/>
        <a:p>
          <a:endParaRPr lang="en-GB"/>
        </a:p>
      </dgm:t>
    </dgm:pt>
    <dgm:pt modelId="{444DE2DA-64E7-41BA-9C51-13CE61E8B21E}" cxnId="{17F253CA-8319-4D45-B603-FFF2EF316CFA}" type="sibTrans">
      <dgm:prSet/>
      <dgm:spPr/>
      <dgm:t>
        <a:bodyPr/>
        <a:lstStyle/>
        <a:p>
          <a:endParaRPr lang="en-GB"/>
        </a:p>
      </dgm:t>
    </dgm:pt>
    <dgm:pt modelId="{2F6BB82B-713D-479E-8192-64FC640A8082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cooling demand, boundary conditions</a:t>
          </a:r>
          <a:endParaRPr lang="en-GB" dirty="0"/>
        </a:p>
      </dgm:t>
    </dgm:pt>
    <dgm:pt modelId="{6B25D423-ED94-4003-AC41-21F8CC4D4C1F}" cxnId="{B26D2A2F-2B69-4EA6-A9C9-FCBD307422C5}" type="parTrans">
      <dgm:prSet/>
      <dgm:spPr/>
      <dgm:t>
        <a:bodyPr/>
        <a:lstStyle/>
        <a:p>
          <a:endParaRPr lang="en-GB"/>
        </a:p>
      </dgm:t>
    </dgm:pt>
    <dgm:pt modelId="{5012DF8F-FA62-4369-BDD9-8704AFE02520}" cxnId="{B26D2A2F-2B69-4EA6-A9C9-FCBD307422C5}" type="sibTrans">
      <dgm:prSet/>
      <dgm:spPr/>
      <dgm:t>
        <a:bodyPr/>
        <a:lstStyle/>
        <a:p>
          <a:endParaRPr lang="en-GB"/>
        </a:p>
      </dgm:t>
    </dgm:pt>
    <dgm:pt modelId="{0FDC1A10-A0B6-4CE8-9993-0B6529787DB4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evaluation of cooling concepts and duct routings</a:t>
          </a:r>
          <a:endParaRPr lang="en-GB" dirty="0"/>
        </a:p>
      </dgm:t>
    </dgm:pt>
    <dgm:pt modelId="{B5571AF6-FA6C-41B9-912E-DB398C19ED26}" cxnId="{9643413D-7ADE-4CDD-A7FF-A6FD11E03C9F}" type="parTrans">
      <dgm:prSet/>
      <dgm:spPr/>
      <dgm:t>
        <a:bodyPr/>
        <a:lstStyle/>
        <a:p>
          <a:endParaRPr lang="en-GB"/>
        </a:p>
      </dgm:t>
    </dgm:pt>
    <dgm:pt modelId="{A59D3AD3-14F1-46F7-BDC0-C012FBA5B2A2}" cxnId="{9643413D-7ADE-4CDD-A7FF-A6FD11E03C9F}" type="sibTrans">
      <dgm:prSet/>
      <dgm:spPr/>
      <dgm:t>
        <a:bodyPr/>
        <a:lstStyle/>
        <a:p>
          <a:endParaRPr lang="en-GB"/>
        </a:p>
      </dgm:t>
    </dgm:pt>
    <dgm:pt modelId="{63987930-17D5-4D18-A60F-6163D5CC2750}">
      <dgm:prSet phldrT="[Text]"/>
      <dgm:spPr/>
      <dgm:t>
        <a:bodyPr/>
        <a:lstStyle/>
        <a:p>
          <a:r>
            <a:rPr lang="en-GB" dirty="0" smtClean="0"/>
            <a:t>CFD Simulation</a:t>
          </a:r>
          <a:endParaRPr lang="en-GB" dirty="0"/>
        </a:p>
      </dgm:t>
    </dgm:pt>
    <dgm:pt modelId="{412CF6E4-ACBC-4BB0-9A60-75F1B0C6F9B8}" cxnId="{81D0556A-A241-4DD1-9BA7-234D492F27AB}" type="parTrans">
      <dgm:prSet/>
      <dgm:spPr/>
      <dgm:t>
        <a:bodyPr/>
        <a:lstStyle/>
        <a:p>
          <a:endParaRPr lang="en-GB"/>
        </a:p>
      </dgm:t>
    </dgm:pt>
    <dgm:pt modelId="{DE1AB1E5-DA2E-4788-ABFA-36EFA24D627F}" cxnId="{81D0556A-A241-4DD1-9BA7-234D492F27AB}" type="sibTrans">
      <dgm:prSet/>
      <dgm:spPr/>
      <dgm:t>
        <a:bodyPr/>
        <a:lstStyle/>
        <a:p>
          <a:endParaRPr lang="en-GB"/>
        </a:p>
      </dgm:t>
    </dgm:pt>
    <dgm:pt modelId="{832E6CF3-0AEB-44D5-96F2-294689EC8837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Verification of the concept</a:t>
          </a:r>
          <a:endParaRPr lang="en-GB" dirty="0"/>
        </a:p>
      </dgm:t>
    </dgm:pt>
    <dgm:pt modelId="{43291E5A-2583-4DF4-8F76-03B8C5D8E969}" cxnId="{A27AA167-1E50-40A5-A09D-DDAF25582A75}" type="parTrans">
      <dgm:prSet/>
      <dgm:spPr/>
      <dgm:t>
        <a:bodyPr/>
        <a:lstStyle/>
        <a:p>
          <a:endParaRPr lang="en-GB"/>
        </a:p>
      </dgm:t>
    </dgm:pt>
    <dgm:pt modelId="{6408BECD-C721-4308-A3FC-06891C5E1704}" cxnId="{A27AA167-1E50-40A5-A09D-DDAF25582A75}" type="sibTrans">
      <dgm:prSet/>
      <dgm:spPr/>
      <dgm:t>
        <a:bodyPr/>
        <a:lstStyle/>
        <a:p>
          <a:endParaRPr lang="en-GB"/>
        </a:p>
      </dgm:t>
    </dgm:pt>
    <dgm:pt modelId="{49A8D4BA-8A28-4EA4-9F52-6DE1665FF6AE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based on the identified  boundary conditions</a:t>
          </a:r>
          <a:endParaRPr lang="en-GB" dirty="0"/>
        </a:p>
      </dgm:t>
    </dgm:pt>
    <dgm:pt modelId="{13301E4F-F13F-43DE-AA3F-805E5B5EDB61}" cxnId="{C387B365-7FBD-4627-953B-3CA97F597AF0}" type="parTrans">
      <dgm:prSet/>
      <dgm:spPr/>
      <dgm:t>
        <a:bodyPr/>
        <a:lstStyle/>
        <a:p>
          <a:endParaRPr lang="en-GB"/>
        </a:p>
      </dgm:t>
    </dgm:pt>
    <dgm:pt modelId="{7B210234-568A-49D3-900D-842322DE170A}" cxnId="{C387B365-7FBD-4627-953B-3CA97F597AF0}" type="sibTrans">
      <dgm:prSet/>
      <dgm:spPr/>
      <dgm:t>
        <a:bodyPr/>
        <a:lstStyle/>
        <a:p>
          <a:endParaRPr lang="en-GB"/>
        </a:p>
      </dgm:t>
    </dgm:pt>
    <dgm:pt modelId="{62511004-D0A8-484B-A243-CFC60D5695CC}">
      <dgm:prSet phldrT="[Text]"/>
      <dgm:spPr/>
      <dgm:t>
        <a:bodyPr/>
        <a:lstStyle/>
        <a:p>
          <a:r>
            <a:rPr lang="en-GB" dirty="0" smtClean="0"/>
            <a:t>Test field</a:t>
          </a:r>
          <a:endParaRPr lang="en-GB" dirty="0"/>
        </a:p>
      </dgm:t>
    </dgm:pt>
    <dgm:pt modelId="{47EFFA16-180B-410E-A044-5FED0555BE8D}" cxnId="{C14B3866-54DE-4591-BEA1-B6026BE0D4CD}" type="parTrans">
      <dgm:prSet/>
      <dgm:spPr/>
      <dgm:t>
        <a:bodyPr/>
        <a:lstStyle/>
        <a:p>
          <a:endParaRPr lang="en-GB"/>
        </a:p>
      </dgm:t>
    </dgm:pt>
    <dgm:pt modelId="{1138E184-80D0-43A8-9C48-E1A1A00D0159}" cxnId="{C14B3866-54DE-4591-BEA1-B6026BE0D4CD}" type="sibTrans">
      <dgm:prSet/>
      <dgm:spPr/>
      <dgm:t>
        <a:bodyPr/>
        <a:lstStyle/>
        <a:p>
          <a:endParaRPr lang="en-GB"/>
        </a:p>
      </dgm:t>
    </dgm:pt>
    <dgm:pt modelId="{2D3E7E1B-B522-4B65-90B9-9EAD7A35630D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Thermo-couples, thermographic imaging</a:t>
          </a:r>
          <a:endParaRPr lang="en-GB" dirty="0"/>
        </a:p>
      </dgm:t>
    </dgm:pt>
    <dgm:pt modelId="{BCBD45BF-4888-4573-AF61-FB4970DC4545}" cxnId="{1E373832-57E9-4C9F-B4AF-80BB722ED7A7}" type="parTrans">
      <dgm:prSet/>
      <dgm:spPr/>
      <dgm:t>
        <a:bodyPr/>
        <a:lstStyle/>
        <a:p>
          <a:endParaRPr lang="en-GB"/>
        </a:p>
      </dgm:t>
    </dgm:pt>
    <dgm:pt modelId="{EEA258AE-100A-4CEE-B9A8-338775E6FD8D}" cxnId="{1E373832-57E9-4C9F-B4AF-80BB722ED7A7}" type="sibTrans">
      <dgm:prSet/>
      <dgm:spPr/>
      <dgm:t>
        <a:bodyPr/>
        <a:lstStyle/>
        <a:p>
          <a:endParaRPr lang="en-GB"/>
        </a:p>
      </dgm:t>
    </dgm:pt>
    <dgm:pt modelId="{685CBB02-4180-4ABF-9CEC-9DB107D0A184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Verification of the performance </a:t>
          </a:r>
          <a:endParaRPr lang="en-GB" dirty="0"/>
        </a:p>
      </dgm:t>
    </dgm:pt>
    <dgm:pt modelId="{7F9DA712-27CD-4175-BE8B-211ED78817F3}" cxnId="{1385CC8F-8826-448E-9C71-B20D22346096}" type="parTrans">
      <dgm:prSet/>
      <dgm:spPr/>
      <dgm:t>
        <a:bodyPr/>
        <a:lstStyle/>
        <a:p>
          <a:endParaRPr lang="en-GB"/>
        </a:p>
      </dgm:t>
    </dgm:pt>
    <dgm:pt modelId="{5D03E3CA-055C-43D1-8EAF-254B5F3B4F6B}" cxnId="{1385CC8F-8826-448E-9C71-B20D22346096}" type="sibTrans">
      <dgm:prSet/>
      <dgm:spPr/>
      <dgm:t>
        <a:bodyPr/>
        <a:lstStyle/>
        <a:p>
          <a:endParaRPr lang="en-GB"/>
        </a:p>
      </dgm:t>
    </dgm:pt>
    <dgm:pt modelId="{E7A0E78C-DE9F-459C-9D8B-35F353C6DA23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based on the developed software </a:t>
          </a:r>
          <a:r>
            <a:rPr lang="en-GB" i="1" dirty="0" err="1" smtClean="0">
              <a:sym typeface="Wingdings" charset="2"/>
            </a:rPr>
            <a:t>DuctDesigner</a:t>
          </a:r>
          <a:r>
            <a:rPr lang="en-GB" i="1" dirty="0" smtClean="0">
              <a:sym typeface="Wingdings" charset="2"/>
            </a:rPr>
            <a:t>.</a:t>
          </a:r>
          <a:endParaRPr lang="en-GB" dirty="0"/>
        </a:p>
      </dgm:t>
    </dgm:pt>
    <dgm:pt modelId="{D3307565-6197-45A6-8F26-2BF873969E1A}" cxnId="{7D295194-B5F0-49FE-816C-8899B607EF3D}" type="parTrans">
      <dgm:prSet/>
      <dgm:spPr/>
      <dgm:t>
        <a:bodyPr/>
        <a:lstStyle/>
        <a:p>
          <a:endParaRPr lang="en-GB"/>
        </a:p>
      </dgm:t>
    </dgm:pt>
    <dgm:pt modelId="{C14F1457-A963-4F90-AFCE-AEAA10BCF072}" cxnId="{7D295194-B5F0-49FE-816C-8899B607EF3D}" type="sibTrans">
      <dgm:prSet/>
      <dgm:spPr/>
      <dgm:t>
        <a:bodyPr/>
        <a:lstStyle/>
        <a:p>
          <a:endParaRPr lang="en-GB"/>
        </a:p>
      </dgm:t>
    </dgm:pt>
    <dgm:pt modelId="{D0090112-91FC-4F6E-8A8E-21EFB4BB777E}" type="pres">
      <dgm:prSet presAssocID="{1A9BEA83-75E5-4132-AFB9-523FA3B92C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806D00D-7544-49F9-B9FB-B090F117D7F3}" type="pres">
      <dgm:prSet presAssocID="{CC34676F-0624-451B-B10C-9E6B2160192A}" presName="composite" presStyleCnt="0"/>
      <dgm:spPr/>
    </dgm:pt>
    <dgm:pt modelId="{5A44B4FB-0947-47DD-89F3-98D04F9FC368}" type="pres">
      <dgm:prSet presAssocID="{CC34676F-0624-451B-B10C-9E6B2160192A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7B3FE4D-465E-4002-8FF4-19F93C1187AA}" type="pres">
      <dgm:prSet presAssocID="{CC34676F-0624-451B-B10C-9E6B2160192A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DF9B67-0CF4-4D78-85E1-11918D632484}" type="pres">
      <dgm:prSet presAssocID="{4A9D12F3-67D6-4BAB-B181-8AF8E72E7D84}" presName="space" presStyleCnt="0"/>
      <dgm:spPr/>
    </dgm:pt>
    <dgm:pt modelId="{AAA2DB5D-3AE2-40E0-A0A0-E179BCBAE375}" type="pres">
      <dgm:prSet presAssocID="{174D1906-C539-4EE3-B943-ECF42D08A62E}" presName="composite" presStyleCnt="0"/>
      <dgm:spPr/>
    </dgm:pt>
    <dgm:pt modelId="{22C0BD0C-9CD9-459C-85C9-3A7CC1BB5BE9}" type="pres">
      <dgm:prSet presAssocID="{174D1906-C539-4EE3-B943-ECF42D08A62E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31B07F2-2F46-47C6-A6FF-F3AA42CAEAFB}" type="pres">
      <dgm:prSet presAssocID="{174D1906-C539-4EE3-B943-ECF42D08A62E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E56CBCB-4F9A-4F3F-9570-00FF3A653AA3}" type="pres">
      <dgm:prSet presAssocID="{4A60C513-0D2A-42CD-8471-E5BE6FD1928F}" presName="space" presStyleCnt="0"/>
      <dgm:spPr/>
    </dgm:pt>
    <dgm:pt modelId="{7FE55BB1-7086-41BE-B016-0795B35F1EF2}" type="pres">
      <dgm:prSet presAssocID="{C709193E-104D-48F1-BF11-D447BCE59B87}" presName="composite" presStyleCnt="0"/>
      <dgm:spPr/>
    </dgm:pt>
    <dgm:pt modelId="{70E2F906-0263-4898-B1A9-9E956D25C848}" type="pres">
      <dgm:prSet presAssocID="{C709193E-104D-48F1-BF11-D447BCE59B87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D4EF887-BB8F-4D6B-9582-7711DFC3A82E}" type="pres">
      <dgm:prSet presAssocID="{C709193E-104D-48F1-BF11-D447BCE59B87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3808DC2-6DC7-4A5C-9E8B-252E25C2D4D1}" type="pres">
      <dgm:prSet presAssocID="{3A77EB65-FAC3-4D22-99EE-D9D03338124A}" presName="space" presStyleCnt="0"/>
      <dgm:spPr/>
    </dgm:pt>
    <dgm:pt modelId="{C6426968-3C22-43BA-98BC-C34477E95348}" type="pres">
      <dgm:prSet presAssocID="{82B1D38C-A577-4EE9-81A7-65F42EE0DD2C}" presName="composite" presStyleCnt="0"/>
      <dgm:spPr/>
    </dgm:pt>
    <dgm:pt modelId="{D0F0DCEE-AE85-4CBD-B2E3-E25F1CE488C8}" type="pres">
      <dgm:prSet presAssocID="{82B1D38C-A577-4EE9-81A7-65F42EE0DD2C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DBF28C8-6050-4BB8-A21C-3172E1460AF6}" type="pres">
      <dgm:prSet presAssocID="{82B1D38C-A577-4EE9-81A7-65F42EE0DD2C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681B036-EB5F-4B1A-8B68-019A4669DBAC}" type="presOf" srcId="{62511004-D0A8-484B-A243-CFC60D5695CC}" destId="{8DBF28C8-6050-4BB8-A21C-3172E1460AF6}" srcOrd="0" destOrd="0" presId="urn:microsoft.com/office/officeart/2005/8/layout/chevron1"/>
    <dgm:cxn modelId="{74B42CD3-1A51-4811-AE9B-DCA99CB2E69E}" type="presOf" srcId="{49A8D4BA-8A28-4EA4-9F52-6DE1665FF6AE}" destId="{FD4EF887-BB8F-4D6B-9582-7711DFC3A82E}" srcOrd="0" destOrd="2" presId="urn:microsoft.com/office/officeart/2005/8/layout/chevron1"/>
    <dgm:cxn modelId="{FC324469-91B8-4C47-B7FB-13912B8AED2F}" type="presOf" srcId="{685CBB02-4180-4ABF-9CEC-9DB107D0A184}" destId="{8DBF28C8-6050-4BB8-A21C-3172E1460AF6}" srcOrd="0" destOrd="1" presId="urn:microsoft.com/office/officeart/2005/8/layout/chevron1"/>
    <dgm:cxn modelId="{17F253CA-8319-4D45-B603-FFF2EF316CFA}" srcId="{CC34676F-0624-451B-B10C-9E6B2160192A}" destId="{7A1B439F-B56A-4946-A380-0DEF0FBB7AE6}" srcOrd="1" destOrd="0" parTransId="{06700633-28B0-4379-A11C-E1C26F8CFCF0}" sibTransId="{444DE2DA-64E7-41BA-9C51-13CE61E8B21E}"/>
    <dgm:cxn modelId="{A0783F70-534F-4DB6-BB5C-4E04E3E6B863}" srcId="{1A9BEA83-75E5-4132-AFB9-523FA3B92CA0}" destId="{174D1906-C539-4EE3-B943-ECF42D08A62E}" srcOrd="1" destOrd="0" parTransId="{C768FBC8-4639-46FF-AF7E-DA4117134D8C}" sibTransId="{4A60C513-0D2A-42CD-8471-E5BE6FD1928F}"/>
    <dgm:cxn modelId="{1E373832-57E9-4C9F-B4AF-80BB722ED7A7}" srcId="{82B1D38C-A577-4EE9-81A7-65F42EE0DD2C}" destId="{2D3E7E1B-B522-4B65-90B9-9EAD7A35630D}" srcOrd="2" destOrd="0" parTransId="{BCBD45BF-4888-4573-AF61-FB4970DC4545}" sibTransId="{EEA258AE-100A-4CEE-B9A8-338775E6FD8D}"/>
    <dgm:cxn modelId="{A27AA167-1E50-40A5-A09D-DDAF25582A75}" srcId="{C709193E-104D-48F1-BF11-D447BCE59B87}" destId="{832E6CF3-0AEB-44D5-96F2-294689EC8837}" srcOrd="1" destOrd="0" parTransId="{43291E5A-2583-4DF4-8F76-03B8C5D8E969}" sibTransId="{6408BECD-C721-4308-A3FC-06891C5E1704}"/>
    <dgm:cxn modelId="{9C78B3BA-CD26-4B82-AA32-8AEA4E252E93}" type="presOf" srcId="{832E6CF3-0AEB-44D5-96F2-294689EC8837}" destId="{FD4EF887-BB8F-4D6B-9582-7711DFC3A82E}" srcOrd="0" destOrd="1" presId="urn:microsoft.com/office/officeart/2005/8/layout/chevron1"/>
    <dgm:cxn modelId="{B26D2A2F-2B69-4EA6-A9C9-FCBD307422C5}" srcId="{CC34676F-0624-451B-B10C-9E6B2160192A}" destId="{2F6BB82B-713D-479E-8192-64FC640A8082}" srcOrd="2" destOrd="0" parTransId="{6B25D423-ED94-4003-AC41-21F8CC4D4C1F}" sibTransId="{5012DF8F-FA62-4369-BDD9-8704AFE02520}"/>
    <dgm:cxn modelId="{1B85DDB3-D34C-425B-BAA0-B15C91441510}" srcId="{CC34676F-0624-451B-B10C-9E6B2160192A}" destId="{BCE1136D-8954-4340-BC0F-BF1DDC133E6A}" srcOrd="0" destOrd="0" parTransId="{B96D9DA9-F005-4FB3-8E85-A7B5A52E7B35}" sibTransId="{7F6BA73B-C024-4190-91D4-B30430E9BE00}"/>
    <dgm:cxn modelId="{7D295194-B5F0-49FE-816C-8899B607EF3D}" srcId="{174D1906-C539-4EE3-B943-ECF42D08A62E}" destId="{E7A0E78C-DE9F-459C-9D8B-35F353C6DA23}" srcOrd="1" destOrd="0" parTransId="{D3307565-6197-45A6-8F26-2BF873969E1A}" sibTransId="{C14F1457-A963-4F90-AFCE-AEAA10BCF072}"/>
    <dgm:cxn modelId="{6A06757D-552E-4BA3-B27A-058A1A35999A}" type="presOf" srcId="{1A9BEA83-75E5-4132-AFB9-523FA3B92CA0}" destId="{D0090112-91FC-4F6E-8A8E-21EFB4BB777E}" srcOrd="0" destOrd="0" presId="urn:microsoft.com/office/officeart/2005/8/layout/chevron1"/>
    <dgm:cxn modelId="{2DB8260E-66EB-467F-9BC6-FB42391E0536}" type="presOf" srcId="{C709193E-104D-48F1-BF11-D447BCE59B87}" destId="{70E2F906-0263-4898-B1A9-9E956D25C848}" srcOrd="0" destOrd="0" presId="urn:microsoft.com/office/officeart/2005/8/layout/chevron1"/>
    <dgm:cxn modelId="{C387B365-7FBD-4627-953B-3CA97F597AF0}" srcId="{C709193E-104D-48F1-BF11-D447BCE59B87}" destId="{49A8D4BA-8A28-4EA4-9F52-6DE1665FF6AE}" srcOrd="2" destOrd="0" parTransId="{13301E4F-F13F-43DE-AA3F-805E5B5EDB61}" sibTransId="{7B210234-568A-49D3-900D-842322DE170A}"/>
    <dgm:cxn modelId="{CFBC10B1-E136-4B28-83AC-D15746FD4FCD}" type="presOf" srcId="{2F6BB82B-713D-479E-8192-64FC640A8082}" destId="{97B3FE4D-465E-4002-8FF4-19F93C1187AA}" srcOrd="0" destOrd="2" presId="urn:microsoft.com/office/officeart/2005/8/layout/chevron1"/>
    <dgm:cxn modelId="{B0E95640-1EC1-4678-9735-EC47AF91F9E0}" srcId="{1A9BEA83-75E5-4132-AFB9-523FA3B92CA0}" destId="{C709193E-104D-48F1-BF11-D447BCE59B87}" srcOrd="2" destOrd="0" parTransId="{75B61B13-A708-4F64-9F2B-A8D74FFF6EA2}" sibTransId="{3A77EB65-FAC3-4D22-99EE-D9D03338124A}"/>
    <dgm:cxn modelId="{F5FFEB8E-F7FC-47E7-965A-4C27491761BD}" type="presOf" srcId="{0FDC1A10-A0B6-4CE8-9993-0B6529787DB4}" destId="{B31B07F2-2F46-47C6-A6FF-F3AA42CAEAFB}" srcOrd="0" destOrd="0" presId="urn:microsoft.com/office/officeart/2005/8/layout/chevron1"/>
    <dgm:cxn modelId="{E39BBF09-D04A-4437-B3AE-982123DE8E7E}" srcId="{1A9BEA83-75E5-4132-AFB9-523FA3B92CA0}" destId="{CC34676F-0624-451B-B10C-9E6B2160192A}" srcOrd="0" destOrd="0" parTransId="{D4C4D98C-71B4-4664-96BB-E54500D67F26}" sibTransId="{4A9D12F3-67D6-4BAB-B181-8AF8E72E7D84}"/>
    <dgm:cxn modelId="{6A485643-72A6-4D09-BB4E-2BE8DBD6A493}" type="presOf" srcId="{E7A0E78C-DE9F-459C-9D8B-35F353C6DA23}" destId="{B31B07F2-2F46-47C6-A6FF-F3AA42CAEAFB}" srcOrd="0" destOrd="1" presId="urn:microsoft.com/office/officeart/2005/8/layout/chevron1"/>
    <dgm:cxn modelId="{2B05292B-5B7B-405F-9B90-F8B2065CE585}" type="presOf" srcId="{CC34676F-0624-451B-B10C-9E6B2160192A}" destId="{5A44B4FB-0947-47DD-89F3-98D04F9FC368}" srcOrd="0" destOrd="0" presId="urn:microsoft.com/office/officeart/2005/8/layout/chevron1"/>
    <dgm:cxn modelId="{7ED11499-58C7-48A8-87B9-57B6C758BD21}" srcId="{1A9BEA83-75E5-4132-AFB9-523FA3B92CA0}" destId="{82B1D38C-A577-4EE9-81A7-65F42EE0DD2C}" srcOrd="3" destOrd="0" parTransId="{0A68B24B-9AEF-4DF9-8277-3EF1908F0AA9}" sibTransId="{9973EB5D-C9AB-46F5-A66B-5F7CCDFC8519}"/>
    <dgm:cxn modelId="{EB042EB2-E1C5-46CD-8149-8F447576F362}" type="presOf" srcId="{2D3E7E1B-B522-4B65-90B9-9EAD7A35630D}" destId="{8DBF28C8-6050-4BB8-A21C-3172E1460AF6}" srcOrd="0" destOrd="2" presId="urn:microsoft.com/office/officeart/2005/8/layout/chevron1"/>
    <dgm:cxn modelId="{1385CC8F-8826-448E-9C71-B20D22346096}" srcId="{82B1D38C-A577-4EE9-81A7-65F42EE0DD2C}" destId="{685CBB02-4180-4ABF-9CEC-9DB107D0A184}" srcOrd="1" destOrd="0" parTransId="{7F9DA712-27CD-4175-BE8B-211ED78817F3}" sibTransId="{5D03E3CA-055C-43D1-8EAF-254B5F3B4F6B}"/>
    <dgm:cxn modelId="{9643413D-7ADE-4CDD-A7FF-A6FD11E03C9F}" srcId="{174D1906-C539-4EE3-B943-ECF42D08A62E}" destId="{0FDC1A10-A0B6-4CE8-9993-0B6529787DB4}" srcOrd="0" destOrd="0" parTransId="{B5571AF6-FA6C-41B9-912E-DB398C19ED26}" sibTransId="{A59D3AD3-14F1-46F7-BDC0-C012FBA5B2A2}"/>
    <dgm:cxn modelId="{862E0F5C-9182-4B60-882F-CC3CA730BC67}" type="presOf" srcId="{BCE1136D-8954-4340-BC0F-BF1DDC133E6A}" destId="{97B3FE4D-465E-4002-8FF4-19F93C1187AA}" srcOrd="0" destOrd="0" presId="urn:microsoft.com/office/officeart/2005/8/layout/chevron1"/>
    <dgm:cxn modelId="{7EF62DC0-2BBE-40DD-ADA0-C30FE52BA1F6}" type="presOf" srcId="{174D1906-C539-4EE3-B943-ECF42D08A62E}" destId="{22C0BD0C-9CD9-459C-85C9-3A7CC1BB5BE9}" srcOrd="0" destOrd="0" presId="urn:microsoft.com/office/officeart/2005/8/layout/chevron1"/>
    <dgm:cxn modelId="{C14B3866-54DE-4591-BEA1-B6026BE0D4CD}" srcId="{82B1D38C-A577-4EE9-81A7-65F42EE0DD2C}" destId="{62511004-D0A8-484B-A243-CFC60D5695CC}" srcOrd="0" destOrd="0" parTransId="{47EFFA16-180B-410E-A044-5FED0555BE8D}" sibTransId="{1138E184-80D0-43A8-9C48-E1A1A00D0159}"/>
    <dgm:cxn modelId="{81D0556A-A241-4DD1-9BA7-234D492F27AB}" srcId="{C709193E-104D-48F1-BF11-D447BCE59B87}" destId="{63987930-17D5-4D18-A60F-6163D5CC2750}" srcOrd="0" destOrd="0" parTransId="{412CF6E4-ACBC-4BB0-9A60-75F1B0C6F9B8}" sibTransId="{DE1AB1E5-DA2E-4788-ABFA-36EFA24D627F}"/>
    <dgm:cxn modelId="{B8DB81A1-CB00-4040-A879-F78CD11D7091}" type="presOf" srcId="{7A1B439F-B56A-4946-A380-0DEF0FBB7AE6}" destId="{97B3FE4D-465E-4002-8FF4-19F93C1187AA}" srcOrd="0" destOrd="1" presId="urn:microsoft.com/office/officeart/2005/8/layout/chevron1"/>
    <dgm:cxn modelId="{FFB10155-F60A-48EF-ADEB-E1372081638F}" type="presOf" srcId="{82B1D38C-A577-4EE9-81A7-65F42EE0DD2C}" destId="{D0F0DCEE-AE85-4CBD-B2E3-E25F1CE488C8}" srcOrd="0" destOrd="0" presId="urn:microsoft.com/office/officeart/2005/8/layout/chevron1"/>
    <dgm:cxn modelId="{0DCBF9DB-AD96-4518-9B4D-EC0FE948851A}" type="presOf" srcId="{63987930-17D5-4D18-A60F-6163D5CC2750}" destId="{FD4EF887-BB8F-4D6B-9582-7711DFC3A82E}" srcOrd="0" destOrd="0" presId="urn:microsoft.com/office/officeart/2005/8/layout/chevron1"/>
    <dgm:cxn modelId="{1D56B008-1004-49F3-82DC-14F90F65186D}" type="presParOf" srcId="{D0090112-91FC-4F6E-8A8E-21EFB4BB777E}" destId="{9806D00D-7544-49F9-B9FB-B090F117D7F3}" srcOrd="0" destOrd="0" presId="urn:microsoft.com/office/officeart/2005/8/layout/chevron1"/>
    <dgm:cxn modelId="{DF987504-A948-4477-8731-6129C32364E7}" type="presParOf" srcId="{9806D00D-7544-49F9-B9FB-B090F117D7F3}" destId="{5A44B4FB-0947-47DD-89F3-98D04F9FC368}" srcOrd="0" destOrd="0" presId="urn:microsoft.com/office/officeart/2005/8/layout/chevron1"/>
    <dgm:cxn modelId="{45B21060-B973-4BDA-883A-D16E39E764EC}" type="presParOf" srcId="{9806D00D-7544-49F9-B9FB-B090F117D7F3}" destId="{97B3FE4D-465E-4002-8FF4-19F93C1187AA}" srcOrd="1" destOrd="0" presId="urn:microsoft.com/office/officeart/2005/8/layout/chevron1"/>
    <dgm:cxn modelId="{60D23BBD-EAD0-48BE-A9EB-2D42AB34FC03}" type="presParOf" srcId="{D0090112-91FC-4F6E-8A8E-21EFB4BB777E}" destId="{35DF9B67-0CF4-4D78-85E1-11918D632484}" srcOrd="1" destOrd="0" presId="urn:microsoft.com/office/officeart/2005/8/layout/chevron1"/>
    <dgm:cxn modelId="{4C9FE091-DB86-4B4C-80FB-B8F3D8F234EA}" type="presParOf" srcId="{D0090112-91FC-4F6E-8A8E-21EFB4BB777E}" destId="{AAA2DB5D-3AE2-40E0-A0A0-E179BCBAE375}" srcOrd="2" destOrd="0" presId="urn:microsoft.com/office/officeart/2005/8/layout/chevron1"/>
    <dgm:cxn modelId="{63AA32B8-2778-4132-92AA-D9FB2EE0B82E}" type="presParOf" srcId="{AAA2DB5D-3AE2-40E0-A0A0-E179BCBAE375}" destId="{22C0BD0C-9CD9-459C-85C9-3A7CC1BB5BE9}" srcOrd="0" destOrd="0" presId="urn:microsoft.com/office/officeart/2005/8/layout/chevron1"/>
    <dgm:cxn modelId="{C19FC487-3C01-4F85-9BF7-545BDAA5B533}" type="presParOf" srcId="{AAA2DB5D-3AE2-40E0-A0A0-E179BCBAE375}" destId="{B31B07F2-2F46-47C6-A6FF-F3AA42CAEAFB}" srcOrd="1" destOrd="0" presId="urn:microsoft.com/office/officeart/2005/8/layout/chevron1"/>
    <dgm:cxn modelId="{70AAE5F7-5F16-498A-8E1F-A0047C087CE0}" type="presParOf" srcId="{D0090112-91FC-4F6E-8A8E-21EFB4BB777E}" destId="{8E56CBCB-4F9A-4F3F-9570-00FF3A653AA3}" srcOrd="3" destOrd="0" presId="urn:microsoft.com/office/officeart/2005/8/layout/chevron1"/>
    <dgm:cxn modelId="{61C604A3-A454-402C-A91C-B6B501B73208}" type="presParOf" srcId="{D0090112-91FC-4F6E-8A8E-21EFB4BB777E}" destId="{7FE55BB1-7086-41BE-B016-0795B35F1EF2}" srcOrd="4" destOrd="0" presId="urn:microsoft.com/office/officeart/2005/8/layout/chevron1"/>
    <dgm:cxn modelId="{14CD2911-3F35-40E6-BDF0-11443AB9C4F8}" type="presParOf" srcId="{7FE55BB1-7086-41BE-B016-0795B35F1EF2}" destId="{70E2F906-0263-4898-B1A9-9E956D25C848}" srcOrd="0" destOrd="0" presId="urn:microsoft.com/office/officeart/2005/8/layout/chevron1"/>
    <dgm:cxn modelId="{73A4E584-1E31-4285-92AD-A0AC5D09028C}" type="presParOf" srcId="{7FE55BB1-7086-41BE-B016-0795B35F1EF2}" destId="{FD4EF887-BB8F-4D6B-9582-7711DFC3A82E}" srcOrd="1" destOrd="0" presId="urn:microsoft.com/office/officeart/2005/8/layout/chevron1"/>
    <dgm:cxn modelId="{91EBE651-762B-44BF-A925-482F9DFF07B8}" type="presParOf" srcId="{D0090112-91FC-4F6E-8A8E-21EFB4BB777E}" destId="{73808DC2-6DC7-4A5C-9E8B-252E25C2D4D1}" srcOrd="5" destOrd="0" presId="urn:microsoft.com/office/officeart/2005/8/layout/chevron1"/>
    <dgm:cxn modelId="{2C9A6CFB-4088-4B1B-95A4-AF30D0C73E78}" type="presParOf" srcId="{D0090112-91FC-4F6E-8A8E-21EFB4BB777E}" destId="{C6426968-3C22-43BA-98BC-C34477E95348}" srcOrd="6" destOrd="0" presId="urn:microsoft.com/office/officeart/2005/8/layout/chevron1"/>
    <dgm:cxn modelId="{A32E0760-4E1E-4982-A376-260431C8EFA6}" type="presParOf" srcId="{C6426968-3C22-43BA-98BC-C34477E95348}" destId="{D0F0DCEE-AE85-4CBD-B2E3-E25F1CE488C8}" srcOrd="0" destOrd="0" presId="urn:microsoft.com/office/officeart/2005/8/layout/chevron1"/>
    <dgm:cxn modelId="{B95E94AD-6AF6-4A0F-9C04-0F189AC4D9D4}" type="presParOf" srcId="{C6426968-3C22-43BA-98BC-C34477E95348}" destId="{8DBF28C8-6050-4BB8-A21C-3172E1460AF6}" srcOrd="1" destOrd="0" presId="urn:microsoft.com/office/officeart/2005/8/layout/chevron1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1" name="Group 0"/>
      <dsp:cNvGrpSpPr/>
    </dsp:nvGrpSpPr>
    <dsp:grpSpPr>
      <a:xfrm>
        <a:off x="0" y="0"/>
        <a:ext cx="8496300" cy="1996984"/>
        <a:chOff x="0" y="0"/>
        <a:chExt cx="8496300" cy="1996984"/>
      </a:xfrm>
    </dsp:grpSpPr>
    <dsp:sp>
      <dsp:nvSpPr>
        <dsp:cNvPr id="2" name="Chevron 1"/>
        <dsp:cNvSpPr/>
      </dsp:nvSpPr>
      <dsp:spPr bwMode="white">
        <a:xfrm>
          <a:off x="0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7945" tIns="22860" rIns="22860" bIns="2286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Identification of heat sources</a:t>
          </a:r>
          <a:endParaRPr lang="en-GB" dirty="0"/>
        </a:p>
      </dsp:txBody>
      <dsp:txXfrm>
        <a:off x="0" y="0"/>
        <a:ext cx="2165362" cy="806597"/>
      </dsp:txXfrm>
    </dsp:sp>
    <dsp:sp>
      <dsp:nvSpPr>
        <dsp:cNvPr id="3" name="Rectangle 2"/>
        <dsp:cNvSpPr/>
      </dsp:nvSpPr>
      <dsp:spPr bwMode="white">
        <a:xfrm>
          <a:off x="0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Electric drive, air gap friction, bearings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macro models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cooling demand, boundary conditions</a:t>
          </a:r>
          <a:endParaRPr lang="en-GB" dirty="0">
            <a:solidFill>
              <a:schemeClr val="tx1"/>
            </a:solidFill>
          </a:endParaRPr>
        </a:p>
      </dsp:txBody>
      <dsp:txXfrm>
        <a:off x="0" y="907422"/>
        <a:ext cx="1732290" cy="1089562"/>
      </dsp:txXfrm>
    </dsp:sp>
    <dsp:sp>
      <dsp:nvSpPr>
        <dsp:cNvPr id="4" name="Chevron 3"/>
        <dsp:cNvSpPr/>
      </dsp:nvSpPr>
      <dsp:spPr bwMode="white">
        <a:xfrm>
          <a:off x="2110313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755" tIns="24130" rIns="24130" bIns="2413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Design concept and optimization</a:t>
          </a:r>
          <a:endParaRPr lang="en-GB" dirty="0"/>
        </a:p>
      </dsp:txBody>
      <dsp:txXfrm>
        <a:off x="2110313" y="0"/>
        <a:ext cx="2165362" cy="806597"/>
      </dsp:txXfrm>
    </dsp:sp>
    <dsp:sp>
      <dsp:nvSpPr>
        <dsp:cNvPr id="5" name="Rectangle 4"/>
        <dsp:cNvSpPr/>
      </dsp:nvSpPr>
      <dsp:spPr bwMode="white">
        <a:xfrm>
          <a:off x="2110313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evaluation of cooling concepts and duct routings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based on the developed software </a:t>
          </a:r>
          <a:r>
            <a:rPr lang="en-GB" i="1" dirty="0" err="1" smtClean="0">
              <a:solidFill>
                <a:schemeClr val="tx1"/>
              </a:solidFill>
              <a:sym typeface="Wingdings" charset="2"/>
            </a:rPr>
            <a:t>DuctDesigner</a:t>
          </a:r>
          <a:r>
            <a:rPr lang="en-GB" i="1" dirty="0" smtClean="0">
              <a:solidFill>
                <a:schemeClr val="tx1"/>
              </a:solidFill>
              <a:sym typeface="Wingdings" charset="2"/>
            </a:rPr>
            <a:t>.</a:t>
          </a:r>
          <a:endParaRPr lang="en-GB" dirty="0">
            <a:solidFill>
              <a:schemeClr val="tx1"/>
            </a:solidFill>
          </a:endParaRPr>
        </a:p>
      </dsp:txBody>
      <dsp:txXfrm>
        <a:off x="2110313" y="907422"/>
        <a:ext cx="1732290" cy="1089562"/>
      </dsp:txXfrm>
    </dsp:sp>
    <dsp:sp>
      <dsp:nvSpPr>
        <dsp:cNvPr id="6" name="Chevron 5"/>
        <dsp:cNvSpPr/>
      </dsp:nvSpPr>
      <dsp:spPr bwMode="white">
        <a:xfrm>
          <a:off x="4220625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2075" tIns="30480" rIns="30480" bIns="3048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Virtual prototype</a:t>
          </a:r>
          <a:endParaRPr lang="en-GB" dirty="0"/>
        </a:p>
      </dsp:txBody>
      <dsp:txXfrm>
        <a:off x="4220625" y="0"/>
        <a:ext cx="2165362" cy="806597"/>
      </dsp:txXfrm>
    </dsp:sp>
    <dsp:sp>
      <dsp:nvSpPr>
        <dsp:cNvPr id="7" name="Rectangle 6"/>
        <dsp:cNvSpPr/>
      </dsp:nvSpPr>
      <dsp:spPr bwMode="white">
        <a:xfrm>
          <a:off x="4220625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CFD Simulation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Verification of the concept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based on the identified  boundary conditions</a:t>
          </a:r>
          <a:endParaRPr lang="en-GB" dirty="0">
            <a:solidFill>
              <a:schemeClr val="tx1"/>
            </a:solidFill>
          </a:endParaRPr>
        </a:p>
      </dsp:txBody>
      <dsp:txXfrm>
        <a:off x="4220625" y="907422"/>
        <a:ext cx="1732290" cy="1089562"/>
      </dsp:txXfrm>
    </dsp:sp>
    <dsp:sp>
      <dsp:nvSpPr>
        <dsp:cNvPr id="8" name="Chevron 7"/>
        <dsp:cNvSpPr/>
      </dsp:nvSpPr>
      <dsp:spPr bwMode="white">
        <a:xfrm>
          <a:off x="6330938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8265" tIns="29210" rIns="29210" bIns="2921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Physical Prototype</a:t>
          </a:r>
          <a:endParaRPr lang="en-GB" dirty="0"/>
        </a:p>
      </dsp:txBody>
      <dsp:txXfrm>
        <a:off x="6330938" y="0"/>
        <a:ext cx="2165362" cy="806597"/>
      </dsp:txXfrm>
    </dsp:sp>
    <dsp:sp>
      <dsp:nvSpPr>
        <dsp:cNvPr id="9" name="Rectangle 8"/>
        <dsp:cNvSpPr/>
      </dsp:nvSpPr>
      <dsp:spPr bwMode="white">
        <a:xfrm>
          <a:off x="6330938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Test field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Verification of the performance 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Thermo-couples, thermographic imaging</a:t>
          </a:r>
          <a:endParaRPr lang="en-GB" dirty="0">
            <a:solidFill>
              <a:schemeClr val="tx1"/>
            </a:solidFill>
          </a:endParaRPr>
        </a:p>
      </dsp:txBody>
      <dsp:txXfrm>
        <a:off x="6330938" y="907422"/>
        <a:ext cx="1732290" cy="1089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6363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0804"/>
            <a:ext cx="3076363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>
            <a:fillRect/>
          </a:stretch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>
            <a:fillRect/>
          </a:stretch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 userDrawn="1"/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>
            <a:fillRect/>
          </a:stretch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 userDrawn="1"/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 userDrawn="1"/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4.png"/><Relationship Id="rId1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12" Type="http://schemas.openxmlformats.org/officeDocument/2006/relationships/image" Target="../media/image8.png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emf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4.xml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emf"/><Relationship Id="rId1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EM</a:t>
            </a:r>
            <a:r>
              <a:rPr lang="x-none" altLang="de-DE" dirty="0"/>
              <a:t>od, DuctDesigner</a:t>
            </a:r>
            <a:endParaRPr lang="x-non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6308726"/>
            <a:ext cx="1043614" cy="45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ModIco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26865" y="6315710"/>
            <a:ext cx="460800" cy="460800"/>
          </a:xfrm>
          <a:prstGeom prst="rect">
            <a:avLst/>
          </a:prstGeom>
        </p:spPr>
      </p:pic>
      <p:pic>
        <p:nvPicPr>
          <p:cNvPr id="8" name="Picture 7" descr="DuctDesigner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17415" y="6315710"/>
            <a:ext cx="460800" cy="460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270" y="-6985"/>
            <a:ext cx="9142095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905" y="973455"/>
            <a:ext cx="914146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390" y="6356985"/>
            <a:ext cx="44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rgbClr val="0159E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3527" y="6005732"/>
            <a:ext cx="1872209" cy="73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EM</a:t>
            </a:r>
            <a:r>
              <a:rPr lang="x-none" altLang="de-DE" dirty="0"/>
              <a:t>od, DuctDesigner</a:t>
            </a:r>
            <a:endParaRPr lang="x-non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6308726"/>
            <a:ext cx="1043614" cy="45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ModIco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26865" y="6315710"/>
            <a:ext cx="460800" cy="460800"/>
          </a:xfrm>
          <a:prstGeom prst="rect">
            <a:avLst/>
          </a:prstGeom>
        </p:spPr>
      </p:pic>
      <p:pic>
        <p:nvPicPr>
          <p:cNvPr id="8" name="Picture 7" descr="DuctDesigner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17415" y="6315710"/>
            <a:ext cx="460800" cy="460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EM</a:t>
            </a:r>
            <a:r>
              <a:rPr lang="x-none" altLang="de-DE" dirty="0"/>
              <a:t>od, DuctDesigner</a:t>
            </a:r>
            <a:endParaRPr lang="x-non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6308726"/>
            <a:ext cx="1043614" cy="45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ModIco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26865" y="6315710"/>
            <a:ext cx="460800" cy="460800"/>
          </a:xfrm>
          <a:prstGeom prst="rect">
            <a:avLst/>
          </a:prstGeom>
        </p:spPr>
      </p:pic>
      <p:pic>
        <p:nvPicPr>
          <p:cNvPr id="8" name="Picture 7" descr="DuctDesigner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17415" y="6315710"/>
            <a:ext cx="460800" cy="460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7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82.png"/><Relationship Id="rId14" Type="http://schemas.openxmlformats.org/officeDocument/2006/relationships/image" Target="../media/image81.png"/><Relationship Id="rId13" Type="http://schemas.openxmlformats.org/officeDocument/2006/relationships/image" Target="../media/image80.png"/><Relationship Id="rId12" Type="http://schemas.openxmlformats.org/officeDocument/2006/relationships/image" Target="../media/image79.GIF"/><Relationship Id="rId11" Type="http://schemas.openxmlformats.org/officeDocument/2006/relationships/image" Target="../media/image78.png"/><Relationship Id="rId10" Type="http://schemas.openxmlformats.org/officeDocument/2006/relationships/image" Target="../media/image77.png"/><Relationship Id="rId1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85.GIF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.tiff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8" Type="http://schemas.openxmlformats.org/officeDocument/2006/relationships/slideLayout" Target="../slideLayouts/slideLayout5.xml"/><Relationship Id="rId17" Type="http://schemas.openxmlformats.org/officeDocument/2006/relationships/image" Target="../media/image44.png"/><Relationship Id="rId16" Type="http://schemas.openxmlformats.org/officeDocument/2006/relationships/image" Target="../media/image43.png"/><Relationship Id="rId15" Type="http://schemas.openxmlformats.org/officeDocument/2006/relationships/image" Target="../media/image42.png"/><Relationship Id="rId14" Type="http://schemas.openxmlformats.org/officeDocument/2006/relationships/image" Target="../media/image41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 altLang="de-CH"/>
              <a:t>Energieflüsse, Massenströme und Wärmequellen in Werkzeugmaschinen</a:t>
            </a:r>
            <a:br>
              <a:rPr lang="x-none" altLang="de-CH"/>
            </a:br>
            <a:r>
              <a:rPr lang="x-none" altLang="de-CH"/>
              <a:t>Druckverlust und Wärmeübertragung in Kühlkanälen</a:t>
            </a:r>
            <a:endParaRPr lang="x-none" altLang="de-CH"/>
          </a:p>
          <a:p>
            <a:endParaRPr lang="x-none" altLang="de-CH"/>
          </a:p>
          <a:p>
            <a:r>
              <a:rPr lang="x-none" altLang="de-CH"/>
              <a:t>S. Züst, L. Weiss</a:t>
            </a:r>
            <a:endParaRPr lang="x-none" altLang="de-CH"/>
          </a:p>
          <a:p>
            <a:endParaRPr lang="x-none" altLang="de-CH"/>
          </a:p>
          <a:p>
            <a:endParaRPr lang="x-none" altLang="de-CH">
              <a:sym typeface="+mn-ea"/>
            </a:endParaRPr>
          </a:p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de-CH"/>
              <a:t>EMod: Simulationsframework für Werkzeugmaschinen</a:t>
            </a:r>
            <a:endParaRPr lang="x-none" alt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EMod: Modellierungsphilosophie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  <p:sp>
        <p:nvSpPr>
          <p:cNvPr id="20" name="Content Placeholder 19"/>
          <p:cNvSpPr/>
          <p:nvPr>
            <p:ph idx="1"/>
          </p:nvPr>
        </p:nvSpPr>
        <p:spPr>
          <a:xfrm>
            <a:off x="323850" y="2024380"/>
            <a:ext cx="4511040" cy="4210050"/>
          </a:xfrm>
        </p:spPr>
        <p:txBody>
          <a:bodyPr>
            <a:normAutofit fontScale="70000"/>
          </a:bodyPr>
          <a:p>
            <a:r>
              <a:rPr lang="x-none" altLang="de-DE"/>
              <a:t>Maschinenmodell:</a:t>
            </a:r>
            <a:endParaRPr lang="x-none" altLang="de-DE"/>
          </a:p>
          <a:p>
            <a:pPr lvl="1"/>
            <a:r>
              <a:rPr lang="x-none" altLang="de-DE"/>
              <a:t>= logische Verknüpfung einzelner Komponentenmodelle</a:t>
            </a:r>
            <a:endParaRPr lang="x-none" altLang="de-DE"/>
          </a:p>
          <a:p>
            <a:pPr lvl="1"/>
            <a:r>
              <a:rPr lang="x-none" altLang="de-DE"/>
              <a:t>Knoten: Komponenten</a:t>
            </a:r>
            <a:endParaRPr lang="x-none" altLang="de-DE"/>
          </a:p>
          <a:p>
            <a:pPr lvl="1"/>
            <a:r>
              <a:rPr lang="x-none" altLang="de-DE"/>
              <a:t>Kanten: Interaktion (Leistungsaustausch, Massenfluss, Information)</a:t>
            </a:r>
            <a:endParaRPr lang="x-none" altLang="de-DE"/>
          </a:p>
          <a:p>
            <a:pPr lvl="1"/>
            <a:endParaRPr lang="x-none" altLang="de-DE"/>
          </a:p>
          <a:p>
            <a:pPr lvl="0"/>
            <a:r>
              <a:rPr lang="x-none" altLang="de-DE"/>
              <a:t>Parametrisierung:</a:t>
            </a:r>
            <a:endParaRPr lang="x-none" altLang="de-DE"/>
          </a:p>
          <a:p>
            <a:pPr lvl="1"/>
            <a:r>
              <a:rPr lang="x-none" altLang="de-DE"/>
              <a:t>Datenblätter</a:t>
            </a:r>
            <a:endParaRPr lang="x-none" altLang="de-DE"/>
          </a:p>
          <a:p>
            <a:pPr lvl="1"/>
            <a:r>
              <a:rPr lang="x-none" altLang="de-DE"/>
              <a:t>Erfahrungswerte</a:t>
            </a:r>
            <a:endParaRPr lang="x-none" altLang="de-DE"/>
          </a:p>
          <a:p>
            <a:pPr lvl="1"/>
            <a:r>
              <a:rPr lang="x-none" altLang="de-DE"/>
              <a:t>Empirische Korrelationen</a:t>
            </a:r>
            <a:endParaRPr lang="x-none" altLang="de-DE"/>
          </a:p>
          <a:p>
            <a:pPr lvl="1"/>
            <a:endParaRPr lang="x-none" altLang="de-DE"/>
          </a:p>
          <a:p>
            <a:pPr lvl="0"/>
            <a:r>
              <a:rPr lang="x-none" altLang="de-DE"/>
              <a:t>Herausforderung</a:t>
            </a:r>
            <a:endParaRPr lang="x-none" altLang="de-DE"/>
          </a:p>
          <a:p>
            <a:pPr lvl="1"/>
            <a:r>
              <a:rPr lang="x-none" altLang="de-DE"/>
              <a:t>Druckverlustbeiwert</a:t>
            </a:r>
            <a:endParaRPr lang="x-none" altLang="de-DE"/>
          </a:p>
          <a:p>
            <a:pPr lvl="1"/>
            <a:r>
              <a:rPr lang="x-none" altLang="de-DE"/>
              <a:t>Wärmeübergangskoeffizient</a:t>
            </a:r>
            <a:endParaRPr lang="x-none" altLang="de-DE"/>
          </a:p>
        </p:txBody>
      </p:sp>
      <p:cxnSp>
        <p:nvCxnSpPr>
          <p:cNvPr id="32" name="Straight Arrow Connector 31"/>
          <p:cNvCxnSpPr>
            <a:stCxn id="24" idx="1"/>
            <a:endCxn id="21" idx="3"/>
          </p:cNvCxnSpPr>
          <p:nvPr/>
        </p:nvCxnSpPr>
        <p:spPr>
          <a:xfrm flipH="1">
            <a:off x="5670550" y="2319655"/>
            <a:ext cx="26225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1"/>
            <a:endCxn id="24" idx="3"/>
          </p:cNvCxnSpPr>
          <p:nvPr/>
        </p:nvCxnSpPr>
        <p:spPr>
          <a:xfrm flipH="1">
            <a:off x="6195695" y="2319655"/>
            <a:ext cx="79692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1"/>
            <a:endCxn id="21" idx="3"/>
          </p:cNvCxnSpPr>
          <p:nvPr/>
        </p:nvCxnSpPr>
        <p:spPr>
          <a:xfrm flipH="1" flipV="1">
            <a:off x="5670550" y="2319655"/>
            <a:ext cx="262255" cy="75819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1"/>
            <a:endCxn id="25" idx="3"/>
          </p:cNvCxnSpPr>
          <p:nvPr/>
        </p:nvCxnSpPr>
        <p:spPr>
          <a:xfrm flipH="1">
            <a:off x="6195695" y="3077845"/>
            <a:ext cx="79692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1"/>
            <a:endCxn id="22" idx="3"/>
          </p:cNvCxnSpPr>
          <p:nvPr/>
        </p:nvCxnSpPr>
        <p:spPr>
          <a:xfrm flipH="1">
            <a:off x="7254875" y="2319655"/>
            <a:ext cx="21209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254875" y="2925445"/>
            <a:ext cx="30353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711440" y="2319655"/>
            <a:ext cx="30353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1"/>
          </p:cNvCxnSpPr>
          <p:nvPr/>
        </p:nvCxnSpPr>
        <p:spPr>
          <a:xfrm flipH="1">
            <a:off x="5094605" y="3867785"/>
            <a:ext cx="83820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1" idx="1"/>
          </p:cNvCxnSpPr>
          <p:nvPr/>
        </p:nvCxnSpPr>
        <p:spPr>
          <a:xfrm flipH="1">
            <a:off x="5101590" y="2319655"/>
            <a:ext cx="30607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1"/>
          </p:cNvCxnSpPr>
          <p:nvPr/>
        </p:nvCxnSpPr>
        <p:spPr>
          <a:xfrm flipH="1">
            <a:off x="5094605" y="4635500"/>
            <a:ext cx="83820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1"/>
            <a:endCxn id="29" idx="3"/>
          </p:cNvCxnSpPr>
          <p:nvPr/>
        </p:nvCxnSpPr>
        <p:spPr>
          <a:xfrm flipH="1" flipV="1">
            <a:off x="6195695" y="4635500"/>
            <a:ext cx="666115" cy="23939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195695" y="3077845"/>
            <a:ext cx="796925" cy="155765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54875" y="3077845"/>
            <a:ext cx="405130" cy="835660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123430" y="4180840"/>
            <a:ext cx="535940" cy="69405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726680" y="4185920"/>
            <a:ext cx="299720" cy="454660"/>
          </a:xfrm>
          <a:prstGeom prst="straightConnector1">
            <a:avLst/>
          </a:prstGeom>
          <a:ln w="76200" cap="rnd">
            <a:solidFill>
              <a:srgbClr val="AE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283450" y="2992120"/>
            <a:ext cx="457835" cy="921385"/>
          </a:xfrm>
          <a:prstGeom prst="straightConnector1">
            <a:avLst/>
          </a:prstGeom>
          <a:ln w="76200" cap="rnd">
            <a:solidFill>
              <a:srgbClr val="AE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40829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6992620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6992620" y="278257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593280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5932805" y="278257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6" name="Rounded Rectangle 25"/>
          <p:cNvSpPr/>
          <p:nvPr/>
        </p:nvSpPr>
        <p:spPr>
          <a:xfrm>
            <a:off x="746696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8" name="Rounded Rectangle 27"/>
          <p:cNvSpPr/>
          <p:nvPr/>
        </p:nvSpPr>
        <p:spPr>
          <a:xfrm>
            <a:off x="5932805" y="357187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9" name="Rounded Rectangle 28"/>
          <p:cNvSpPr/>
          <p:nvPr/>
        </p:nvSpPr>
        <p:spPr>
          <a:xfrm>
            <a:off x="5932805" y="434022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30" name="Rounded Rectangle 29"/>
          <p:cNvSpPr/>
          <p:nvPr/>
        </p:nvSpPr>
        <p:spPr>
          <a:xfrm>
            <a:off x="6861175" y="457962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44" name="Rounded Rectangle 43"/>
          <p:cNvSpPr/>
          <p:nvPr/>
        </p:nvSpPr>
        <p:spPr>
          <a:xfrm rot="5460000">
            <a:off x="7531100" y="375475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5892800" y="5435600"/>
            <a:ext cx="798830" cy="798830"/>
            <a:chOff x="485" y="2762"/>
            <a:chExt cx="3226" cy="3226"/>
          </a:xfrm>
        </p:grpSpPr>
        <p:pic>
          <p:nvPicPr>
            <p:cNvPr id="59" name="Content Placeholder 7" descr="EModIco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5" y="2762"/>
              <a:ext cx="3226" cy="3226"/>
            </a:xfrm>
            <a:prstGeom prst="rect">
              <a:avLst/>
            </a:prstGeom>
          </p:spPr>
        </p:pic>
        <p:cxnSp>
          <p:nvCxnSpPr>
            <p:cNvPr id="60" name="Straight Connector 59"/>
            <p:cNvCxnSpPr/>
            <p:nvPr/>
          </p:nvCxnSpPr>
          <p:spPr>
            <a:xfrm flipV="1">
              <a:off x="1722" y="3219"/>
              <a:ext cx="696" cy="1932"/>
            </a:xfrm>
            <a:prstGeom prst="line">
              <a:avLst/>
            </a:prstGeom>
            <a:ln w="28575" cmpd="sng">
              <a:solidFill>
                <a:srgbClr val="214A87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6812280" y="5435600"/>
            <a:ext cx="103632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4400" b="1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x-none" altLang="de-DE" sz="44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9705" y="620714"/>
            <a:ext cx="8496300" cy="972000"/>
          </a:xfrm>
        </p:spPr>
        <p:txBody>
          <a:bodyPr/>
          <a:p>
            <a:r>
              <a:rPr lang="x-none" altLang="de-DE"/>
              <a:t>Hydraulische Netzwerke: Druckverlust und Wärmeübergang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23850" y="2024699"/>
            <a:ext cx="4104000" cy="4213225"/>
          </a:xfrm>
        </p:spPr>
        <p:txBody>
          <a:bodyPr/>
          <a:lstStyle/>
          <a:p>
            <a:pPr marL="0" indent="0">
              <a:buNone/>
            </a:pPr>
            <a:r>
              <a:rPr lang="x-none" altLang="de-DE" sz="1600" b="1"/>
              <a:t>Druckverlust</a:t>
            </a:r>
            <a:endParaRPr lang="x-none" altLang="de-DE" sz="1600" b="1"/>
          </a:p>
          <a:p>
            <a:pPr marL="0" indent="0">
              <a:buNone/>
            </a:pPr>
            <a:endParaRPr lang="x-none" altLang="de-DE" sz="1400" b="1"/>
          </a:p>
          <a:p>
            <a:pPr marL="0" indent="0">
              <a:buNone/>
            </a:pPr>
            <a:endParaRPr lang="x-none" altLang="de-DE" sz="1200" b="1"/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</a:rPr>
              <a:t>ζ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Druckverlustbeiwert [-]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l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Länge[m]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d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Hydraulischer Durchmesser 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</a:rPr>
              <a:t>ρ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Dichte [kg/m</a:t>
            </a:r>
            <a:r>
              <a:rPr lang="x-none" altLang="de-DE" sz="1600" baseline="300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3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v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Fliessgeschwindigkeit [m/s]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endParaRPr lang="x-none" altLang="de-DE" sz="14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0" indent="0" defTabSz="914400">
              <a:buNone/>
              <a:tabLst>
                <a:tab pos="626745" algn="l"/>
              </a:tabLst>
            </a:pPr>
            <a:r>
              <a:rPr lang="x-none" altLang="de-DE" sz="1800">
                <a:latin typeface="Times New Roman" charset="0"/>
                <a:cs typeface="TeX Gyre Termes" charset="0"/>
                <a:sym typeface="+mn-ea"/>
              </a:rPr>
              <a:t>ζ </a:t>
            </a:r>
            <a:r>
              <a:rPr lang="x-none" altLang="de-DE" sz="1800">
                <a:latin typeface="+mj-lt"/>
                <a:cs typeface="TeX Gyre Termes" charset="0"/>
                <a:sym typeface="+mn-ea"/>
              </a:rPr>
              <a:t>bekannt für bestimmte Geometrien</a:t>
            </a:r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4716782" y="2025015"/>
            <a:ext cx="4368165" cy="4213225"/>
          </a:xfrm>
          <a:prstGeom prst="rect">
            <a:avLst/>
          </a:prstGeom>
        </p:spPr>
        <p:txBody>
          <a:bodyPr vert="horz" lIns="14040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Arial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4850" indent="-3429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Times New Roman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de-DE" sz="1600" b="1"/>
              <a:t>Wärmeübergang</a:t>
            </a:r>
            <a:endParaRPr lang="x-none" altLang="de-DE" sz="1600" b="1"/>
          </a:p>
          <a:p>
            <a:pPr marL="0" indent="0">
              <a:buNone/>
            </a:pPr>
            <a:endParaRPr lang="x-none" altLang="de-DE" sz="1400" b="1"/>
          </a:p>
          <a:p>
            <a:pPr marL="0" indent="0">
              <a:buNone/>
            </a:pPr>
            <a:endParaRPr lang="x-none" altLang="de-DE" sz="1200" b="1"/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  <a:sym typeface="+mn-ea"/>
              </a:rPr>
              <a:t>α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	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+mj-lt"/>
                <a:cs typeface="Ubuntu Condensed" charset="0"/>
                <a:sym typeface="+mn-ea"/>
              </a:rPr>
              <a:t>Wärmeübergangskoeff. 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[W/m</a:t>
            </a:r>
            <a:r>
              <a:rPr lang="x-none" altLang="de-DE" sz="1600" baseline="300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2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/K]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Nu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Nusselt-Zahl [-]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d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Hydraulischer Durchmesser 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Arial" charset="0"/>
                <a:sym typeface="+mn-ea"/>
              </a:rPr>
              <a:t>λ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Wärmeleitfähigkeit [W/m/K]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endParaRPr lang="x-none" altLang="de-DE" sz="14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endParaRPr lang="x-none" altLang="de-DE" sz="12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r>
              <a:rPr lang="x-none" altLang="de-DE" sz="1800" i="1">
                <a:latin typeface="Times New Roman" charset="0"/>
                <a:cs typeface="TeX Gyre Termes" charset="0"/>
                <a:sym typeface="+mn-ea"/>
              </a:rPr>
              <a:t>Nu</a:t>
            </a:r>
            <a:r>
              <a:rPr lang="x-none" altLang="de-DE" sz="1800">
                <a:latin typeface="Times New Roman" charset="0"/>
                <a:cs typeface="TeX Gyre Termes" charset="0"/>
                <a:sym typeface="+mn-ea"/>
              </a:rPr>
              <a:t> </a:t>
            </a:r>
            <a:r>
              <a:rPr lang="x-none" altLang="de-DE" sz="1800">
                <a:latin typeface="+mj-lt"/>
                <a:cs typeface="TeX Gyre Termes" charset="0"/>
                <a:sym typeface="+mn-ea"/>
              </a:rPr>
              <a:t>bekannt für bestimmte Geometrien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80" y="5293361"/>
            <a:ext cx="8229600" cy="646331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x-none" altLang="de-DE">
                <a:solidFill>
                  <a:schemeClr val="tx1"/>
                </a:solidFill>
              </a:rPr>
              <a:t>Unterteilen des Kanals in Elemente mit bestimmten geom. Eigenschaften und damit bekanntem </a:t>
            </a:r>
            <a:r>
              <a:rPr lang="x-none" altLang="de-DE">
                <a:solidFill>
                  <a:schemeClr val="tx1"/>
                </a:solidFill>
                <a:latin typeface="Times New Roman" charset="0"/>
                <a:cs typeface="TeX Gyre Termes" charset="0"/>
                <a:sym typeface="+mn-ea"/>
              </a:rPr>
              <a:t>ζ </a:t>
            </a:r>
            <a:r>
              <a:rPr lang="x-none" altLang="de-DE">
                <a:solidFill>
                  <a:schemeClr val="tx1"/>
                </a:solidFill>
              </a:rPr>
              <a:t>und </a:t>
            </a:r>
            <a:r>
              <a:rPr lang="x-none" altLang="de-DE" i="1">
                <a:solidFill>
                  <a:schemeClr val="tx1"/>
                </a:solidFill>
                <a:latin typeface="Times New Roman" charset="0"/>
                <a:cs typeface="TeX Gyre Termes" charset="0"/>
                <a:sym typeface="+mn-ea"/>
              </a:rPr>
              <a:t>Nu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2" y="2375536"/>
            <a:ext cx="1548765" cy="5035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75" y="2380616"/>
            <a:ext cx="1031240" cy="4832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DuctDesigner: Druckverlust und Wärmeübergang in Kühlkanälen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21" name="Content Placeholder 20" descr="DuctDesignerIc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6485" y="3423285"/>
            <a:ext cx="2304415" cy="2304415"/>
          </a:xfrm>
          <a:prstGeom prst="rect">
            <a:avLst/>
          </a:prstGeom>
        </p:spPr>
      </p:pic>
      <p:pic>
        <p:nvPicPr>
          <p:cNvPr id="8" name="Content Placeholder 7" descr="EMod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753870"/>
            <a:ext cx="2048510" cy="2048510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 flipV="1">
            <a:off x="1093470" y="2044065"/>
            <a:ext cx="441960" cy="1226820"/>
          </a:xfrm>
          <a:prstGeom prst="line">
            <a:avLst/>
          </a:prstGeom>
          <a:ln w="28575" cmpd="sng">
            <a:solidFill>
              <a:srgbClr val="214A87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21" idx="1"/>
          </p:cNvCxnSpPr>
          <p:nvPr/>
        </p:nvCxnSpPr>
        <p:spPr>
          <a:xfrm>
            <a:off x="1314450" y="2661285"/>
            <a:ext cx="1042035" cy="1914525"/>
          </a:xfrm>
          <a:prstGeom prst="straightConnector1">
            <a:avLst/>
          </a:prstGeom>
          <a:ln w="19050">
            <a:solidFill>
              <a:srgbClr val="214A8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60900" y="1753870"/>
            <a:ext cx="4267835" cy="411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solidFill>
                  <a:srgbClr val="275290"/>
                </a:solidFill>
              </a:rPr>
              <a:t>1. Unterteilung in einzelne Abschnitte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Bohrungen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Leitungen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Bögen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Knicke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Wendel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...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sz="2400">
              <a:solidFill>
                <a:srgbClr val="275290"/>
              </a:solidFill>
            </a:endParaRPr>
          </a:p>
          <a:p>
            <a:pPr indent="0">
              <a:buClrTx/>
              <a:buFont typeface="Arial" charset="0"/>
              <a:buNone/>
            </a:pPr>
            <a:r>
              <a:rPr lang="x-none" altLang="de-DE" b="1">
                <a:solidFill>
                  <a:srgbClr val="275290"/>
                </a:solidFill>
              </a:rPr>
              <a:t>2. Emp. Korr. für jeden Abschnitt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Nusseltkorrelation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Druckverlustbeiwert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sz="2400">
              <a:solidFill>
                <a:srgbClr val="275290"/>
              </a:solidFill>
            </a:endParaRPr>
          </a:p>
          <a:p>
            <a:pPr indent="0">
              <a:buClrTx/>
              <a:buFont typeface="Arial" charset="0"/>
              <a:buNone/>
            </a:pPr>
            <a:r>
              <a:rPr lang="x-none" altLang="de-DE" b="1">
                <a:solidFill>
                  <a:srgbClr val="275290"/>
                </a:solidFill>
              </a:rPr>
              <a:t>3. Aggregation der einzelnen Werte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b="1">
              <a:solidFill>
                <a:srgbClr val="27529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Modellierung einer 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024380"/>
            <a:ext cx="5591175" cy="42100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Analyse einer Maschine (Beispiele)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73095" y="2321560"/>
            <a:ext cx="4104005" cy="241681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210" y="2321560"/>
            <a:ext cx="4104005" cy="24168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95" y="2321560"/>
            <a:ext cx="4100930" cy="2415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600" y="4442460"/>
            <a:ext cx="2819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P-t Diagramm der Leistungsaufnahme einzelner Komponenten</a:t>
            </a:r>
            <a:endParaRPr lang="x-none" altLang="de-DE"/>
          </a:p>
        </p:txBody>
      </p:sp>
      <p:sp>
        <p:nvSpPr>
          <p:cNvPr id="18" name="TextBox 17"/>
          <p:cNvSpPr txBox="1"/>
          <p:nvPr/>
        </p:nvSpPr>
        <p:spPr>
          <a:xfrm>
            <a:off x="3173095" y="4442460"/>
            <a:ext cx="28194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Eingangsleistung, Ausgangsleistung und Wärmequellen je Komponenten</a:t>
            </a:r>
            <a:endParaRPr lang="x-none" altLang="de-DE"/>
          </a:p>
        </p:txBody>
      </p:sp>
      <p:sp>
        <p:nvSpPr>
          <p:cNvPr id="19" name="TextBox 18"/>
          <p:cNvSpPr txBox="1"/>
          <p:nvPr/>
        </p:nvSpPr>
        <p:spPr>
          <a:xfrm>
            <a:off x="6068695" y="4442460"/>
            <a:ext cx="28194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Temperaturverlauf im Kühlkreislauf der Spindel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Export von FEM Randbedingungen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r="32001" b="13137"/>
          <a:stretch>
            <a:fillRect/>
          </a:stretch>
        </p:blipFill>
        <p:spPr>
          <a:xfrm>
            <a:off x="635635" y="2091055"/>
            <a:ext cx="4860290" cy="36569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95925" y="2091055"/>
            <a:ext cx="3341370" cy="338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Die Komponentenmodelle schreiben während jedem Zeitschritt der Simulation drei Arten von FEM-Randbedingungen: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Dirichlet (Wandtemperatur)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Neumann (Wärmefluss)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Robin (Fluidtemperatur und Wärmeübergangskoeffizient)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DuctDesigner GUI: 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Modellierung eines Kühlkanals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0550" y="1902460"/>
            <a:ext cx="5591175" cy="4210050"/>
          </a:xfrm>
          <a:prstGeom prst="rect">
            <a:avLst/>
          </a:prstGeom>
        </p:spPr>
      </p:pic>
      <p:pic>
        <p:nvPicPr>
          <p:cNvPr id="9" name="Inhaltsplatzhalter 5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7545" y="3429000"/>
            <a:ext cx="3726180" cy="10852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 b="1"/>
              <a:t>Anwendungsbeispiele</a:t>
            </a:r>
            <a:endParaRPr lang="x-none" altLang="de-DE" b="1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de-DE"/>
              <a:t>Anwendungsbeispiele:</a:t>
            </a:r>
            <a:br>
              <a:rPr lang="x-none" altLang="de-DE"/>
            </a:br>
            <a:r>
              <a:rPr lang="x-none" altLang="de-DE"/>
              <a:t>Drehmaschine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04240" y="2024380"/>
            <a:ext cx="2941955" cy="421322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65090" y="751840"/>
            <a:ext cx="2708275" cy="1951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90" y="2703195"/>
            <a:ext cx="2663765" cy="20011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704080"/>
            <a:ext cx="2672733" cy="19384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80365" y="2024380"/>
            <a:ext cx="3989705" cy="42132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Schleifmaschine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90" y="720090"/>
            <a:ext cx="2654814" cy="19832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09540" y="2703195"/>
            <a:ext cx="2663790" cy="19742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540" y="4677410"/>
            <a:ext cx="2663773" cy="19608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9" name="Picture 8" descr="B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8" y="2458720"/>
            <a:ext cx="2969895" cy="3453765"/>
          </a:xfrm>
          <a:prstGeom prst="rect">
            <a:avLst/>
          </a:prstGeom>
        </p:spPr>
      </p:pic>
      <p:pic>
        <p:nvPicPr>
          <p:cNvPr id="12" name="Picture 11" descr="CrossSe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55" y="2472690"/>
            <a:ext cx="2969450" cy="34530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8320" y="2276475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Setup</a:t>
            </a:r>
            <a:endParaRPr lang="x-none" altLang="de-DE" b="1"/>
          </a:p>
        </p:txBody>
      </p:sp>
      <p:sp>
        <p:nvSpPr>
          <p:cNvPr id="14" name="TextBox 13"/>
          <p:cNvSpPr txBox="1"/>
          <p:nvPr/>
        </p:nvSpPr>
        <p:spPr>
          <a:xfrm>
            <a:off x="2763615" y="2289810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Lösung</a:t>
            </a:r>
            <a:endParaRPr lang="x-none" altLang="de-DE" b="1"/>
          </a:p>
        </p:txBody>
      </p:sp>
      <p:sp>
        <p:nvSpPr>
          <p:cNvPr id="19" name="TextBox 18"/>
          <p:cNvSpPr txBox="1"/>
          <p:nvPr/>
        </p:nvSpPr>
        <p:spPr>
          <a:xfrm>
            <a:off x="283210" y="3056255"/>
            <a:ext cx="132143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/>
            <a:r>
              <a:rPr lang="x-none" altLang="de-DE" sz="1000"/>
              <a:t>heat sources: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237 W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507 W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536 W</a:t>
            </a:r>
            <a:endParaRPr lang="x-none" altLang="de-DE" sz="1000"/>
          </a:p>
        </p:txBody>
      </p:sp>
      <p:sp>
        <p:nvSpPr>
          <p:cNvPr id="20" name="TextBox 19"/>
          <p:cNvSpPr txBox="1"/>
          <p:nvPr/>
        </p:nvSpPr>
        <p:spPr>
          <a:xfrm>
            <a:off x="107950" y="4199255"/>
            <a:ext cx="102425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000"/>
              <a:t>coolant: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glycole-water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5.4 l/min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23 °C at inlet</a:t>
            </a:r>
            <a:endParaRPr lang="x-none" altLang="de-DE" sz="10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853440" y="3284855"/>
            <a:ext cx="792480" cy="60706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440" y="3519805"/>
            <a:ext cx="792480" cy="88582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440" y="3630930"/>
            <a:ext cx="792480" cy="16256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05840" y="4549775"/>
            <a:ext cx="320675" cy="4603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52010" y="3823335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42 °C</a:t>
            </a:r>
            <a:endParaRPr lang="x-none" altLang="de-DE" sz="1400"/>
          </a:p>
        </p:txBody>
      </p:sp>
      <p:sp>
        <p:nvSpPr>
          <p:cNvPr id="32" name="TextBox 31"/>
          <p:cNvSpPr txBox="1"/>
          <p:nvPr/>
        </p:nvSpPr>
        <p:spPr>
          <a:xfrm>
            <a:off x="4652010" y="4405630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36 °C</a:t>
            </a:r>
            <a:endParaRPr lang="x-none" altLang="de-DE" sz="1400"/>
          </a:p>
        </p:txBody>
      </p:sp>
      <p:sp>
        <p:nvSpPr>
          <p:cNvPr id="33" name="TextBox 32"/>
          <p:cNvSpPr txBox="1"/>
          <p:nvPr/>
        </p:nvSpPr>
        <p:spPr>
          <a:xfrm>
            <a:off x="4652010" y="5109210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38 °C</a:t>
            </a:r>
            <a:endParaRPr lang="x-none" altLang="de-DE" sz="140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637280" y="3968750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652520" y="4549775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52520" y="5256530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49570" y="3818890"/>
            <a:ext cx="2612390" cy="7607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5235" y="2289810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DuctDesigner</a:t>
            </a:r>
            <a:endParaRPr lang="x-none" altLang="de-DE" b="1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x-none" altLang="de-DE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graphicFrame>
        <p:nvGraphicFramePr>
          <p:cNvPr id="9" name="Inhaltsplatzhalter 9"/>
          <p:cNvGraphicFramePr/>
          <p:nvPr/>
        </p:nvGraphicFramePr>
        <p:xfrm>
          <a:off x="323850" y="1844675"/>
          <a:ext cx="410400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Allgemein</a:t>
                      </a:r>
                      <a:endParaRPr lang="en-GB" sz="1200" dirty="0" err="1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Fläche</a:t>
                      </a:r>
                      <a:r>
                        <a:rPr lang="en-GB" sz="1200" dirty="0" smtClean="0"/>
                        <a:t> [m</a:t>
                      </a:r>
                      <a:r>
                        <a:rPr lang="en-GB" sz="1200" baseline="30000" dirty="0" smtClean="0"/>
                        <a:t>2</a:t>
                      </a:r>
                      <a:r>
                        <a:rPr lang="en-GB" sz="1200" dirty="0" smtClean="0"/>
                        <a:t>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0.13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0.12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Volumen</a:t>
                      </a:r>
                      <a:r>
                        <a:rPr lang="en-GB" sz="1200" dirty="0" smtClean="0"/>
                        <a:t> [m</a:t>
                      </a:r>
                      <a:r>
                        <a:rPr lang="en-GB" sz="1200" baseline="30000" dirty="0" smtClean="0"/>
                        <a:t>3</a:t>
                      </a:r>
                      <a:r>
                        <a:rPr lang="en-GB" sz="1200" dirty="0" smtClean="0"/>
                        <a:t>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0.15</a:t>
                      </a:r>
                      <a:r>
                        <a:rPr lang="en-GB" sz="1200" baseline="0" dirty="0" smtClean="0"/>
                        <a:t>·10</a:t>
                      </a:r>
                      <a:r>
                        <a:rPr lang="en-GB" sz="1200" baseline="30000" dirty="0" smtClean="0"/>
                        <a:t>-3</a:t>
                      </a:r>
                      <a:endParaRPr lang="en-GB" sz="1200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0.14</a:t>
                      </a:r>
                      <a:r>
                        <a:rPr lang="en-GB" sz="1200" baseline="0" dirty="0" smtClean="0"/>
                        <a:t>·10</a:t>
                      </a:r>
                      <a:r>
                        <a:rPr lang="en-GB" sz="1200" baseline="30000" dirty="0" smtClean="0"/>
                        <a:t>-3</a:t>
                      </a:r>
                      <a:endParaRPr lang="en-GB" sz="1200" baseline="300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t-</a:t>
                      </a:r>
                      <a:r>
                        <a:rPr lang="en-GB" sz="1200" dirty="0" err="1" smtClean="0"/>
                        <a:t>Konfig</a:t>
                      </a:r>
                      <a:r>
                        <a:rPr lang="en-GB" sz="1200" dirty="0" smtClean="0"/>
                        <a:t> [d]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3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0.25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t-</a:t>
                      </a:r>
                      <a:r>
                        <a:rPr lang="en-GB" sz="1200" dirty="0" err="1" smtClean="0"/>
                        <a:t>Sim</a:t>
                      </a:r>
                      <a:r>
                        <a:rPr lang="en-GB" sz="1200" dirty="0" smtClean="0"/>
                        <a:t> [s]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3600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&lt;1</a:t>
                      </a:r>
                      <a:endParaRPr lang="en-GB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Inhaltsplatzhalter 5"/>
          <p:cNvSpPr>
            <a:spLocks noGrp="1"/>
          </p:cNvSpPr>
          <p:nvPr>
            <p:ph sz="half" idx="1"/>
          </p:nvPr>
        </p:nvSpPr>
        <p:spPr>
          <a:xfrm>
            <a:off x="4629150" y="1844675"/>
            <a:ext cx="4191635" cy="3280410"/>
          </a:xfrm>
        </p:spPr>
        <p:txBody>
          <a:bodyPr>
            <a:normAutofit fontScale="72500"/>
          </a:bodyPr>
          <a:lstStyle/>
          <a:p>
            <a:r>
              <a:rPr lang="de-CH" smtClean="0"/>
              <a:t>Zwei Testfälle:</a:t>
            </a:r>
            <a:endParaRPr lang="de-CH" smtClean="0"/>
          </a:p>
          <a:p>
            <a:pPr lvl="1"/>
            <a:r>
              <a:rPr lang="de-CH" smtClean="0"/>
              <a:t>Q=6.97 l/min, pin= 3 bar</a:t>
            </a:r>
            <a:endParaRPr lang="de-CH" smtClean="0"/>
          </a:p>
          <a:p>
            <a:pPr lvl="1"/>
            <a:r>
              <a:rPr lang="de-CH" smtClean="0"/>
              <a:t>Q=5.6 l/min,   pin= 1.8 ba</a:t>
            </a:r>
            <a:r>
              <a:rPr lang="x-none" altLang="de-CH" smtClean="0"/>
              <a:t>r</a:t>
            </a:r>
            <a:endParaRPr lang="x-none" altLang="de-CH" smtClean="0"/>
          </a:p>
          <a:p>
            <a:r>
              <a:rPr lang="de-CH" smtClean="0"/>
              <a:t>Abweichung von CFD:</a:t>
            </a:r>
            <a:endParaRPr lang="de-CH" smtClean="0"/>
          </a:p>
          <a:p>
            <a:pPr lvl="1"/>
            <a:r>
              <a:rPr lang="de-CH" smtClean="0"/>
              <a:t>Druckverlust: -5% – 3%</a:t>
            </a:r>
            <a:endParaRPr lang="de-CH" smtClean="0"/>
          </a:p>
          <a:p>
            <a:pPr lvl="1"/>
            <a:r>
              <a:rPr lang="de-CH" smtClean="0"/>
              <a:t>Wärmeübergang: 0% – 2</a:t>
            </a:r>
            <a:r>
              <a:rPr lang="x-none" altLang="de-CH" smtClean="0"/>
              <a:t>%</a:t>
            </a:r>
            <a:endParaRPr lang="x-none" altLang="de-CH" smtClean="0"/>
          </a:p>
          <a:p>
            <a:r>
              <a:rPr lang="de-CH" smtClean="0"/>
              <a:t>Fazit:</a:t>
            </a:r>
            <a:endParaRPr lang="de-CH" smtClean="0"/>
          </a:p>
          <a:p>
            <a:pPr lvl="1"/>
            <a:r>
              <a:rPr lang="de-CH" smtClean="0"/>
              <a:t>Sowohl Druckverlust wie auch Wärmeübergang können reproduziert werden</a:t>
            </a:r>
            <a:endParaRPr lang="de-CH" smtClean="0"/>
          </a:p>
          <a:p>
            <a:pPr lvl="1"/>
            <a:r>
              <a:rPr lang="de-CH" smtClean="0"/>
              <a:t>Konfigurations- und Simulationszeit signifikant reduziert </a:t>
            </a:r>
            <a:endParaRPr lang="de-CH" smtClean="0"/>
          </a:p>
          <a:p>
            <a:pPr lvl="1"/>
            <a:endParaRPr lang="de-CH" dirty="0"/>
          </a:p>
        </p:txBody>
      </p:sp>
      <p:graphicFrame>
        <p:nvGraphicFramePr>
          <p:cNvPr id="14" name="Inhaltsplatzhalter 9"/>
          <p:cNvGraphicFramePr>
            <a:graphicFrameLocks noGrp="1"/>
          </p:cNvGraphicFramePr>
          <p:nvPr/>
        </p:nvGraphicFramePr>
        <p:xfrm>
          <a:off x="323850" y="3216275"/>
          <a:ext cx="4104005" cy="822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Q=6.97 l/min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Druckverl</a:t>
                      </a:r>
                      <a:r>
                        <a:rPr lang="en-GB" sz="1200" dirty="0" smtClean="0"/>
                        <a:t>. [bar]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3.0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2.9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HTC</a:t>
                      </a:r>
                      <a:r>
                        <a:rPr lang="en-GB" sz="1200" baseline="0" dirty="0" smtClean="0"/>
                        <a:t> [W/K]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574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562</a:t>
                      </a:r>
                      <a:endParaRPr lang="en-GB" sz="12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Inhaltsplatzhalter 9"/>
          <p:cNvGraphicFramePr/>
          <p:nvPr/>
        </p:nvGraphicFramePr>
        <p:xfrm>
          <a:off x="323215" y="4039235"/>
          <a:ext cx="4104005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200" dirty="0" smtClean="0"/>
                        <a:t>Q=5.6 l/min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Druckverl</a:t>
                      </a:r>
                      <a:r>
                        <a:rPr lang="en-GB" sz="1200" dirty="0" smtClean="0"/>
                        <a:t>. [bar]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1.8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1.9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HTC</a:t>
                      </a:r>
                      <a:r>
                        <a:rPr lang="en-GB" sz="1200" baseline="0" dirty="0" smtClean="0"/>
                        <a:t> [W/K]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450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451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Bearing back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42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42 °C</a:t>
                      </a:r>
                      <a:endParaRPr lang="x-none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Coil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36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34 °C</a:t>
                      </a:r>
                      <a:endParaRPr lang="x-none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Bearing front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38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37 °C</a:t>
                      </a:r>
                      <a:endParaRPr lang="x-none" sz="12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nhaltsplatzhalter 5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0" y="5364480"/>
            <a:ext cx="3241675" cy="9442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10" name="Content Placeholder 9"/>
          <p:cNvSpPr>
            <a:spLocks noGrp="1"/>
          </p:cNvSpPr>
          <p:nvPr/>
        </p:nvSpPr>
        <p:spPr>
          <a:xfrm>
            <a:off x="323850" y="2095500"/>
            <a:ext cx="3533140" cy="4213225"/>
          </a:xfrm>
          <a:prstGeom prst="rect">
            <a:avLst/>
          </a:prstGeom>
        </p:spPr>
        <p:txBody>
          <a:bodyPr vert="horz" lIns="14040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Arial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4850" indent="-3429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Times New Roman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de-CH" sz="1600" b="1" dirty="0" smtClean="0">
                <a:sym typeface="+mn-ea"/>
              </a:rPr>
              <a:t>Fazit</a:t>
            </a:r>
            <a:r>
              <a:rPr lang="de-CH" sz="1600" b="1" dirty="0" smtClean="0">
                <a:sym typeface="+mn-ea"/>
              </a:rPr>
              <a:t>:</a:t>
            </a:r>
            <a:endParaRPr lang="de-CH" sz="1600" b="1" dirty="0" smtClean="0">
              <a:sym typeface="+mn-ea"/>
            </a:endParaRPr>
          </a:p>
          <a:p>
            <a:pPr lvl="0"/>
            <a:r>
              <a:rPr lang="x-none" altLang="de-CH" sz="1600" dirty="0" smtClean="0">
                <a:sym typeface="+mn-ea"/>
              </a:rPr>
              <a:t>Berechnung des Druckverlustes und des Wärmeübergangs innerhalb der notwendigen Genauigkeit</a:t>
            </a:r>
            <a:endParaRPr lang="x-none" altLang="de-CH" sz="1600" dirty="0" smtClean="0">
              <a:sym typeface="+mn-ea"/>
            </a:endParaRPr>
          </a:p>
          <a:p>
            <a:pPr lvl="0"/>
            <a:r>
              <a:rPr lang="x-none" altLang="de-CH" sz="1600" dirty="0" smtClean="0">
                <a:sym typeface="+mn-ea"/>
              </a:rPr>
              <a:t>Signifikante Reduktion der Konfigurations- und Rechenzeit</a:t>
            </a:r>
            <a:endParaRPr lang="x-none" altLang="de-CH" sz="1600" dirty="0" smtClean="0">
              <a:sym typeface="+mn-ea"/>
            </a:endParaRPr>
          </a:p>
        </p:txBody>
      </p:sp>
      <p:pic>
        <p:nvPicPr>
          <p:cNvPr id="8" name="Inhaltsplatzhalter 7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2" y="1725295"/>
            <a:ext cx="4822825" cy="3409951"/>
          </a:xfrm>
          <a:prstGeom prst="rect">
            <a:avLst/>
          </a:prstGeom>
        </p:spPr>
      </p:pic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70" y="5363845"/>
            <a:ext cx="3237865" cy="9436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Anwendungsbeispiel: Bearbeitungsspindel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30" y="3660141"/>
            <a:ext cx="1897380" cy="1707515"/>
          </a:xfrm>
          <a:prstGeom prst="rect">
            <a:avLst/>
          </a:prstGeom>
        </p:spPr>
      </p:pic>
      <p:graphicFrame>
        <p:nvGraphicFramePr>
          <p:cNvPr id="38" name="Inhaltsplatzhalter 32"/>
          <p:cNvGraphicFramePr>
            <a:graphicFrameLocks noGrp="1"/>
          </p:cNvGraphicFramePr>
          <p:nvPr/>
        </p:nvGraphicFramePr>
        <p:xfrm>
          <a:off x="323850" y="1519833"/>
          <a:ext cx="8496300" cy="1996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187441" y="3516631"/>
            <a:ext cx="2948305" cy="1903095"/>
            <a:chOff x="9168" y="5982"/>
            <a:chExt cx="4643" cy="2997"/>
          </a:xfrm>
        </p:grpSpPr>
        <p:pic>
          <p:nvPicPr>
            <p:cNvPr id="11" name="Inhaltsplatzhalter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322" y="6397"/>
              <a:ext cx="1868" cy="2272"/>
            </a:xfrm>
            <a:prstGeom prst="rect">
              <a:avLst/>
            </a:prstGeom>
          </p:spPr>
        </p:pic>
        <p:grpSp>
          <p:nvGrpSpPr>
            <p:cNvPr id="21" name="Gruppieren 20"/>
            <p:cNvGrpSpPr/>
            <p:nvPr/>
          </p:nvGrpSpPr>
          <p:grpSpPr>
            <a:xfrm>
              <a:off x="11670" y="6421"/>
              <a:ext cx="1150" cy="2036"/>
              <a:chOff x="7661275" y="4726779"/>
              <a:chExt cx="730250" cy="1293021"/>
            </a:xfrm>
          </p:grpSpPr>
          <p:cxnSp>
            <p:nvCxnSpPr>
              <p:cNvPr id="12" name="Gerade Verbindung 11"/>
              <p:cNvCxnSpPr/>
              <p:nvPr/>
            </p:nvCxnSpPr>
            <p:spPr>
              <a:xfrm flipV="1">
                <a:off x="8361931" y="4729161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 flipV="1">
                <a:off x="7714229" y="4726779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hteck 17"/>
              <p:cNvSpPr/>
              <p:nvPr/>
            </p:nvSpPr>
            <p:spPr>
              <a:xfrm>
                <a:off x="7661275" y="5638799"/>
                <a:ext cx="730250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7714229" y="5733254"/>
                <a:ext cx="647702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7800940" y="5825329"/>
                <a:ext cx="469141" cy="19447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168" y="6397"/>
              <a:ext cx="1872" cy="2272"/>
            </a:xfrm>
            <a:prstGeom prst="rect">
              <a:avLst/>
            </a:prstGeom>
          </p:spPr>
        </p:pic>
        <p:grpSp>
          <p:nvGrpSpPr>
            <p:cNvPr id="22" name="Gruppieren 21"/>
            <p:cNvGrpSpPr/>
            <p:nvPr/>
          </p:nvGrpSpPr>
          <p:grpSpPr>
            <a:xfrm>
              <a:off x="9529" y="6417"/>
              <a:ext cx="1150" cy="2036"/>
              <a:chOff x="7661275" y="4726779"/>
              <a:chExt cx="730250" cy="1293021"/>
            </a:xfrm>
          </p:grpSpPr>
          <p:cxnSp>
            <p:nvCxnSpPr>
              <p:cNvPr id="23" name="Gerade Verbindung 22"/>
              <p:cNvCxnSpPr/>
              <p:nvPr/>
            </p:nvCxnSpPr>
            <p:spPr>
              <a:xfrm flipV="1">
                <a:off x="8361931" y="4729161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/>
            </p:nvCxnSpPr>
            <p:spPr>
              <a:xfrm flipV="1">
                <a:off x="7714229" y="4726779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hteck 24"/>
              <p:cNvSpPr/>
              <p:nvPr/>
            </p:nvSpPr>
            <p:spPr>
              <a:xfrm>
                <a:off x="7661275" y="5638799"/>
                <a:ext cx="730250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 25"/>
              <p:cNvSpPr/>
              <p:nvPr/>
            </p:nvSpPr>
            <p:spPr>
              <a:xfrm>
                <a:off x="7714229" y="5733254"/>
                <a:ext cx="647702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 26"/>
              <p:cNvSpPr/>
              <p:nvPr/>
            </p:nvSpPr>
            <p:spPr>
              <a:xfrm>
                <a:off x="7800940" y="5825329"/>
                <a:ext cx="469141" cy="19447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0" name="Inhaltsplatzhalter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244" y="6360"/>
              <a:ext cx="567" cy="2619"/>
            </a:xfrm>
            <a:prstGeom prst="rect">
              <a:avLst/>
            </a:prstGeom>
          </p:spPr>
        </p:pic>
        <p:sp>
          <p:nvSpPr>
            <p:cNvPr id="31" name="Textfeld 30"/>
            <p:cNvSpPr txBox="1"/>
            <p:nvPr/>
          </p:nvSpPr>
          <p:spPr>
            <a:xfrm>
              <a:off x="9593" y="5984"/>
              <a:ext cx="1313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GB" sz="1200" dirty="0" smtClean="0"/>
                <a:t>vorher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1040" y="5982"/>
              <a:ext cx="2432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GB" sz="1200" dirty="0" smtClean="0"/>
                <a:t>optimiert</a:t>
              </a:r>
            </a:p>
          </p:txBody>
        </p:sp>
      </p:grpSp>
      <p:sp>
        <p:nvSpPr>
          <p:cNvPr id="35" name="Textfeld 34"/>
          <p:cNvSpPr txBox="1"/>
          <p:nvPr/>
        </p:nvSpPr>
        <p:spPr>
          <a:xfrm>
            <a:off x="223549" y="5588885"/>
            <a:ext cx="8596603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S. Züst, F. </a:t>
            </a:r>
            <a:r>
              <a:rPr lang="en-GB" sz="800" dirty="0" err="1" smtClean="0">
                <a:solidFill>
                  <a:schemeClr val="bg1">
                    <a:lumMod val="50000"/>
                  </a:schemeClr>
                </a:solidFill>
              </a:rPr>
              <a:t>Pavliček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, L. Fischer, L. Weiss, K. Wegener, Thermo-Energetic Modelling of Machine Tool Spindles with Active Cooling  based on Macro Models, International Journal for Mechatronics and Manufacturing Systems, </a:t>
            </a:r>
            <a:r>
              <a:rPr lang="x-none" altLang="en-GB" sz="800" dirty="0" smtClean="0">
                <a:solidFill>
                  <a:schemeClr val="bg1">
                    <a:lumMod val="50000"/>
                  </a:schemeClr>
                </a:solidFill>
              </a:rPr>
              <a:t>9(3): 197-21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GB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S. Züst, F. </a:t>
            </a:r>
            <a:r>
              <a:rPr lang="en-GB" sz="800" dirty="0" err="1" smtClean="0">
                <a:solidFill>
                  <a:schemeClr val="bg1">
                    <a:lumMod val="50000"/>
                  </a:schemeClr>
                </a:solidFill>
              </a:rPr>
              <a:t>Pavliček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, L. Fischer, L. Weiss, K. Wegener, Macro-Models for Modelling and Simulation of Cooled Spindles, Special Interest Group Meeting: Thermal Issues, 17 - 18 March 2016, 2016, Prague, CZ.</a:t>
            </a:r>
            <a:endParaRPr lang="en-GB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Content Placeholder 15" descr="DuctDesignerIcon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031615" y="2224405"/>
            <a:ext cx="391795" cy="391795"/>
          </a:xfrm>
          <a:prstGeom prst="rect">
            <a:avLst/>
          </a:prstGeom>
        </p:spPr>
      </p:pic>
      <p:pic>
        <p:nvPicPr>
          <p:cNvPr id="17" name="Content Placeholder 7" descr="EModIco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8025" y="2223770"/>
            <a:ext cx="392400" cy="39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850" y="3660140"/>
            <a:ext cx="2261870" cy="1703070"/>
          </a:xfrm>
          <a:prstGeom prst="rect">
            <a:avLst/>
          </a:prstGeom>
        </p:spPr>
      </p:pic>
      <p:pic>
        <p:nvPicPr>
          <p:cNvPr id="29" name="Picture 28" descr="workbench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7440" y="2223770"/>
            <a:ext cx="410994" cy="39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3585" y="2223770"/>
            <a:ext cx="392400" cy="3924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4819650" y="3516630"/>
            <a:ext cx="1367155" cy="2043430"/>
            <a:chOff x="7590" y="5538"/>
            <a:chExt cx="2153" cy="3218"/>
          </a:xfrm>
        </p:grpSpPr>
        <p:pic>
          <p:nvPicPr>
            <p:cNvPr id="34" name="Inhaltsplatzhalter 6" descr="/home/sizuest/Dokumente/Projekte/2015_DeltaZero4PSP/4_Simulation/Resultate/V03_D2-4/png/SurfDiff_HVC140 (6070) 2-4.pngSurfDiff_HVC140 (6070) 2-4"/>
            <p:cNvPicPr>
              <a:picLocks noGrp="1"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0" r="52352" b="8065"/>
            <a:stretch>
              <a:fillRect/>
            </a:stretch>
          </p:blipFill>
          <p:spPr>
            <a:xfrm>
              <a:off x="7590" y="5538"/>
              <a:ext cx="1395" cy="3146"/>
            </a:xfrm>
            <a:prstGeom prst="rect">
              <a:avLst/>
            </a:prstGeom>
          </p:spPr>
        </p:pic>
        <p:pic>
          <p:nvPicPr>
            <p:cNvPr id="36" name="Inhaltsplatzhalter 6" descr="/home/sizuest/Dokumente/Projekte/2015_DeltaZero4PSP/4_Simulation/Resultate/V03_D2-4/png/SurfDiff_HVC140 (6070) 2-4.pngSurfDiff_HVC140 (6070) 2-4"/>
            <p:cNvPicPr>
              <a:picLocks noGrp="1"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58" b="5961"/>
            <a:stretch>
              <a:fillRect/>
            </a:stretch>
          </p:blipFill>
          <p:spPr>
            <a:xfrm>
              <a:off x="8985" y="5538"/>
              <a:ext cx="759" cy="3218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 b="1"/>
              <a:t>Vorführung der Software</a:t>
            </a:r>
            <a:endParaRPr lang="x-none" altLang="de-DE" b="1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 b="1"/>
              <a:t>Diskussion</a:t>
            </a:r>
            <a:endParaRPr lang="x-none" altLang="de-DE" b="1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 b="1"/>
              <a:t>Ausblick</a:t>
            </a:r>
            <a:endParaRPr lang="x-none" altLang="de-DE" b="1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p>
            <a:r>
              <a:rPr lang="x-none" altLang="de-DE">
                <a:latin typeface="+mj-ea"/>
              </a:rPr>
              <a:t>Züst Engineering AG</a:t>
            </a:r>
            <a:endParaRPr lang="x-none" altLang="de-DE">
              <a:latin typeface="+mj-ea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1270" y="956310"/>
            <a:ext cx="7014210" cy="5401310"/>
          </a:xfrm>
        </p:spPr>
        <p:txBody>
          <a:bodyPr>
            <a:normAutofit lnSpcReduction="20000"/>
          </a:bodyPr>
          <a:p>
            <a:pPr marL="635" indent="0">
              <a:buNone/>
            </a:pPr>
            <a:r>
              <a:rPr lang="x-none" altLang="de-DE" b="1">
                <a:latin typeface="+mn-ea"/>
              </a:rPr>
              <a:t>Beratung Energie- und Ressourceneffizienz</a:t>
            </a:r>
            <a:endParaRPr lang="x-none" altLang="de-DE" b="1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Kumulierte Energie Analyse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Identifikation und Nachweis von Einsparungspotential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Reffnet Experte (reffnet.ch)</a:t>
            </a:r>
            <a:endParaRPr lang="x-none" altLang="de-DE">
              <a:latin typeface="+mn-ea"/>
            </a:endParaRPr>
          </a:p>
          <a:p>
            <a:pPr marL="343535" indent="-342900"/>
            <a:endParaRPr lang="x-none" altLang="de-DE">
              <a:latin typeface="+mn-ea"/>
            </a:endParaRPr>
          </a:p>
          <a:p>
            <a:pPr marL="635" indent="0">
              <a:buNone/>
            </a:pPr>
            <a:r>
              <a:rPr lang="x-none" altLang="de-DE" b="1">
                <a:latin typeface="+mn-ea"/>
              </a:rPr>
              <a:t>Methoden und Tools</a:t>
            </a:r>
            <a:endParaRPr lang="x-none" altLang="de-DE" b="1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EcoTool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EMod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DuctDesigner</a:t>
            </a:r>
            <a:endParaRPr lang="x-none" altLang="de-DE">
              <a:latin typeface="+mn-ea"/>
            </a:endParaRPr>
          </a:p>
          <a:p>
            <a:pPr marL="343535" indent="-342900"/>
            <a:endParaRPr lang="x-none" altLang="de-DE">
              <a:latin typeface="+mn-ea"/>
            </a:endParaRPr>
          </a:p>
          <a:p>
            <a:pPr marL="635" indent="0">
              <a:buNone/>
            </a:pPr>
            <a:r>
              <a:rPr lang="x-none" altLang="de-DE" b="1">
                <a:latin typeface="+mn-ea"/>
              </a:rPr>
              <a:t>Simulation &amp; Engineering</a:t>
            </a:r>
            <a:endParaRPr lang="x-none" altLang="de-DE" b="1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Fokus: Kühlung von Maschinenbauteilen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Ganzheitlicher Ansatz: Wärmequellen, Systemintegration, CFD / FEM</a:t>
            </a:r>
            <a:endParaRPr lang="x-none" altLang="de-DE">
              <a:latin typeface="+mn-ea"/>
            </a:endParaRPr>
          </a:p>
          <a:p>
            <a:pPr marL="343535" indent="-342900"/>
            <a:r>
              <a:rPr lang="x-none" altLang="de-DE">
                <a:latin typeface="+mn-ea"/>
              </a:rPr>
              <a:t>Beitrag CADFEM ANSYS Simulation Conference (14.06.2017)</a:t>
            </a:r>
            <a:endParaRPr lang="x-none" altLang="de-DE">
              <a:latin typeface="+mn-ea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7025005" y="768350"/>
            <a:ext cx="2115820" cy="2333625"/>
          </a:xfrm>
        </p:spPr>
        <p:txBody>
          <a:bodyPr>
            <a:normAutofit lnSpcReduction="10000"/>
          </a:bodyPr>
          <a:p>
            <a:pPr marL="635" indent="0">
              <a:buNone/>
            </a:pPr>
            <a:r>
              <a:rPr lang="x-none" altLang="de-DE" sz="1000" b="1">
                <a:latin typeface="+mj-ea"/>
              </a:rPr>
              <a:t>Ab Mai 2017:</a:t>
            </a:r>
            <a:endParaRPr lang="x-none" altLang="de-DE" sz="1000" b="1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Züst Engineering AG</a:t>
            </a:r>
            <a:endParaRPr lang="x-none" altLang="de-DE" sz="1000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Simon Züst</a:t>
            </a:r>
            <a:endParaRPr lang="x-none" altLang="de-DE" sz="1000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Eichbühlstrasse 6</a:t>
            </a:r>
            <a:endParaRPr lang="x-none" altLang="de-DE" sz="1000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8607 Seegräben</a:t>
            </a:r>
            <a:endParaRPr lang="x-none" altLang="de-DE" sz="1000">
              <a:latin typeface="+mj-ea"/>
            </a:endParaRPr>
          </a:p>
          <a:p>
            <a:pPr marL="635" indent="0">
              <a:buNone/>
            </a:pPr>
            <a:endParaRPr lang="x-none" altLang="de-DE" sz="900">
              <a:latin typeface="+mj-ea"/>
            </a:endParaRPr>
          </a:p>
          <a:p>
            <a:pPr marL="635" indent="0">
              <a:buNone/>
            </a:pPr>
            <a:r>
              <a:rPr lang="x-none" altLang="de-DE" sz="900">
                <a:latin typeface="+mj-ea"/>
              </a:rPr>
              <a:t>+41 44 932 59 51</a:t>
            </a:r>
            <a:endParaRPr lang="x-none" altLang="de-DE" sz="900">
              <a:latin typeface="+mj-ea"/>
            </a:endParaRPr>
          </a:p>
          <a:p>
            <a:pPr marL="635" indent="0">
              <a:buNone/>
            </a:pPr>
            <a:r>
              <a:rPr lang="x-none" altLang="de-DE" sz="900">
                <a:latin typeface="+mj-ea"/>
              </a:rPr>
              <a:t>+41 79 578 99 32</a:t>
            </a:r>
            <a:endParaRPr lang="x-none" altLang="de-DE" sz="900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simonzuest@zuestengineering.ch</a:t>
            </a:r>
            <a:endParaRPr lang="x-none" altLang="de-DE" sz="1000">
              <a:latin typeface="+mj-ea"/>
            </a:endParaRPr>
          </a:p>
          <a:p>
            <a:pPr marL="635" indent="0">
              <a:buNone/>
            </a:pPr>
            <a:r>
              <a:rPr lang="x-none" altLang="de-DE" sz="1000">
                <a:latin typeface="+mj-ea"/>
              </a:rPr>
              <a:t>www.zuestengineering.ch</a:t>
            </a:r>
            <a:endParaRPr lang="x-none" altLang="de-DE" sz="100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6310" y="6357620"/>
            <a:ext cx="442595" cy="365125"/>
          </a:xfrm>
        </p:spPr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21" name="Content Placeholder 20" descr="DuctDesigner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5480" y="4041140"/>
            <a:ext cx="967105" cy="967105"/>
          </a:xfrm>
          <a:prstGeom prst="rect">
            <a:avLst/>
          </a:prstGeom>
        </p:spPr>
      </p:pic>
      <p:pic>
        <p:nvPicPr>
          <p:cNvPr id="14" name="Content Placeholder 7" descr="EMod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005" y="3112135"/>
            <a:ext cx="929005" cy="929005"/>
          </a:xfrm>
          <a:prstGeom prst="rect">
            <a:avLst/>
          </a:prstGeom>
        </p:spPr>
      </p:pic>
      <p:pic>
        <p:nvPicPr>
          <p:cNvPr id="29" name="Picture 28" descr="workben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910" y="5008245"/>
            <a:ext cx="927100" cy="8858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Kontakt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9" name="Inhaltsplatzhalter 6"/>
          <p:cNvSpPr>
            <a:spLocks noGrp="1"/>
          </p:cNvSpPr>
          <p:nvPr/>
        </p:nvSpPr>
        <p:spPr>
          <a:xfrm>
            <a:off x="5194952" y="3966959"/>
            <a:ext cx="3066073" cy="2931380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380" indent="-26543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800" b="1" dirty="0" smtClean="0"/>
              <a:t>Simon Züst</a:t>
            </a:r>
            <a:endParaRPr lang="de-CH" sz="1800" dirty="0" smtClean="0"/>
          </a:p>
          <a:p>
            <a:pPr marL="0" indent="0">
              <a:buNone/>
            </a:pPr>
            <a:r>
              <a:rPr lang="de-CH" sz="1800" i="1" dirty="0" smtClean="0"/>
              <a:t>Thermo-energetische Modellierung, Kühlung</a:t>
            </a:r>
            <a:endParaRPr lang="de-CH" sz="1800" i="1" dirty="0" smtClean="0"/>
          </a:p>
          <a:p>
            <a:pPr marL="0" indent="0">
              <a:buNone/>
            </a:pPr>
            <a:endParaRPr lang="de-CH" sz="1800" i="1" dirty="0" smtClean="0"/>
          </a:p>
          <a:p>
            <a:pPr marL="0" indent="0">
              <a:buNone/>
            </a:pPr>
            <a:r>
              <a:rPr lang="de-CH" sz="1800" dirty="0" smtClean="0"/>
              <a:t>+41 44 632 52 52</a:t>
            </a:r>
            <a:endParaRPr lang="de-CH" sz="1800" dirty="0" smtClean="0"/>
          </a:p>
          <a:p>
            <a:pPr marL="0" indent="0">
              <a:buNone/>
            </a:pPr>
            <a:r>
              <a:rPr lang="x-none" altLang="de-CH" sz="1800" dirty="0" smtClean="0"/>
              <a:t>si</a:t>
            </a:r>
            <a:r>
              <a:rPr lang="de-CH" sz="1800" dirty="0" smtClean="0"/>
              <a:t>zuest@</a:t>
            </a:r>
            <a:r>
              <a:rPr lang="x-none" altLang="de-CH" sz="1800" dirty="0" smtClean="0"/>
              <a:t>inspire</a:t>
            </a:r>
            <a:r>
              <a:rPr lang="de-CH" sz="1800" dirty="0" smtClean="0"/>
              <a:t>.ethz.ch</a:t>
            </a:r>
            <a:endParaRPr lang="de-CH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r="4841"/>
          <a:stretch>
            <a:fillRect/>
          </a:stretch>
        </p:blipFill>
        <p:spPr bwMode="auto">
          <a:xfrm>
            <a:off x="5325587" y="1856838"/>
            <a:ext cx="1301262" cy="19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Inhaltsplatzhalter 5"/>
          <p:cNvSpPr txBox="1"/>
          <p:nvPr/>
        </p:nvSpPr>
        <p:spPr bwMode="auto">
          <a:xfrm>
            <a:off x="1559047" y="3966959"/>
            <a:ext cx="2738438" cy="29313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marL="27622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30035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30000"/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830580" indent="-2508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56005" indent="-22415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CH" sz="1800" b="1" kern="0" dirty="0" smtClean="0"/>
              <a:t>Lukas Weiss</a:t>
            </a:r>
            <a:endParaRPr lang="de-CH" sz="1800" kern="0" dirty="0" smtClean="0"/>
          </a:p>
          <a:p>
            <a:pPr marL="0" indent="0">
              <a:buFont typeface="Wingdings" charset="2"/>
              <a:buNone/>
            </a:pPr>
            <a:r>
              <a:rPr lang="de-CH" sz="1800" i="1" kern="0" dirty="0" smtClean="0"/>
              <a:t>Gruppenleiter</a:t>
            </a:r>
            <a:br>
              <a:rPr lang="de-CH" sz="1800" i="1" kern="0" dirty="0" smtClean="0"/>
            </a:br>
            <a:r>
              <a:rPr lang="de-CH" sz="1800" i="1" kern="0" dirty="0" smtClean="0"/>
              <a:t>Maschinen</a:t>
            </a:r>
            <a:br>
              <a:rPr lang="de-CH" sz="1800" i="1" kern="0" dirty="0" smtClean="0"/>
            </a:br>
            <a:endParaRPr lang="de-CH" sz="1800" i="1" kern="0" dirty="0" smtClean="0"/>
          </a:p>
          <a:p>
            <a:pPr marL="0" indent="0">
              <a:buFont typeface="Wingdings" charset="2"/>
              <a:buNone/>
            </a:pPr>
            <a:r>
              <a:rPr lang="de-CH" sz="1800" kern="0" dirty="0" smtClean="0"/>
              <a:t>+41 44 633 08 03</a:t>
            </a:r>
            <a:endParaRPr lang="de-CH" sz="1800" kern="0" dirty="0" smtClean="0"/>
          </a:p>
          <a:p>
            <a:pPr marL="0" indent="0">
              <a:buFont typeface="Wingdings" charset="2"/>
              <a:buNone/>
            </a:pPr>
            <a:r>
              <a:rPr lang="de-CH" sz="1800" kern="0" dirty="0" smtClean="0"/>
              <a:t>weiss@inspire.ethz.ch</a:t>
            </a:r>
            <a:endParaRPr lang="de-CH" sz="1800" kern="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47" y="1856864"/>
            <a:ext cx="1267896" cy="19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>
                <a:sym typeface="+mn-ea"/>
              </a:rPr>
              <a:t>Die Energie- und Ressourceneffiziente Werkzeugmaschine?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4805" y="2018665"/>
            <a:ext cx="5196205" cy="203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5605" y="4050665"/>
            <a:ext cx="387540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800">
                <a:solidFill>
                  <a:schemeClr val="bg1">
                    <a:lumMod val="50000"/>
                  </a:schemeClr>
                </a:solidFill>
              </a:rPr>
              <a:t>M. Weber and R. Züst. Sonderausgabe Umwelt Perspektiven: Energieeffizienz, Produktionseffizienz, Materialeffizienz – Best Practice Guide, pages 8–10, 2013.</a:t>
            </a:r>
            <a:endParaRPr lang="de-DE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935605" y="3237865"/>
            <a:ext cx="2670810" cy="3293110"/>
            <a:chOff x="4623" y="5099"/>
            <a:chExt cx="4206" cy="5186"/>
          </a:xfrm>
        </p:grpSpPr>
        <p:sp>
          <p:nvSpPr>
            <p:cNvPr id="11" name="TextBox 10"/>
            <p:cNvSpPr txBox="1"/>
            <p:nvPr/>
          </p:nvSpPr>
          <p:spPr>
            <a:xfrm>
              <a:off x="4623" y="6973"/>
              <a:ext cx="4206" cy="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00B050"/>
                  </a:solidFill>
                </a:rPr>
                <a:t>Nutzen 2. Art:</a:t>
              </a:r>
              <a:endParaRPr lang="x-none" altLang="de-DE" sz="1200" b="1">
                <a:solidFill>
                  <a:srgbClr val="00B050"/>
                </a:solidFill>
              </a:endParaRPr>
            </a:p>
            <a:p>
              <a:r>
                <a:rPr lang="x-none" altLang="de-DE" sz="1200">
                  <a:solidFill>
                    <a:srgbClr val="00B050"/>
                  </a:solidFill>
                </a:rPr>
                <a:t>Energie- und Ressourceneffizienz in der Nutzung der Maschine</a:t>
              </a:r>
              <a:endParaRPr lang="x-none" altLang="de-DE" sz="1200">
                <a:solidFill>
                  <a:srgbClr val="00B05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>
                  <a:sym typeface="+mn-ea"/>
                </a:rPr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ym typeface="+mn-ea"/>
                </a:rPr>
                <a:t>Nebenaggregate (z.B. Kühlung)</a:t>
              </a:r>
              <a:endParaRPr lang="x-none" altLang="de-DE" sz="1200">
                <a:sym typeface="+mn-ea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Betriebszustände (Basislast)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Hallenseitige Anbindung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indent="0">
                <a:buFont typeface="Arial" charset="0"/>
                <a:buNone/>
              </a:pPr>
              <a:endParaRPr lang="x-none" altLang="de-DE" sz="1200"/>
            </a:p>
          </p:txBody>
        </p:sp>
        <p:cxnSp>
          <p:nvCxnSpPr>
            <p:cNvPr id="13" name="Straight Connector 12"/>
            <p:cNvCxnSpPr>
              <a:stCxn id="11" idx="0"/>
            </p:cNvCxnSpPr>
            <p:nvPr/>
          </p:nvCxnSpPr>
          <p:spPr>
            <a:xfrm flipV="1">
              <a:off x="6726" y="5099"/>
              <a:ext cx="74" cy="1894"/>
            </a:xfrm>
            <a:prstGeom prst="line">
              <a:avLst/>
            </a:prstGeom>
            <a:ln w="190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705475" y="3881755"/>
            <a:ext cx="3115945" cy="2466340"/>
            <a:chOff x="8985" y="6113"/>
            <a:chExt cx="4907" cy="3884"/>
          </a:xfrm>
        </p:grpSpPr>
        <p:sp>
          <p:nvSpPr>
            <p:cNvPr id="12" name="TextBox 11"/>
            <p:cNvSpPr txBox="1"/>
            <p:nvPr/>
          </p:nvSpPr>
          <p:spPr>
            <a:xfrm>
              <a:off x="9155" y="6973"/>
              <a:ext cx="4737" cy="3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FF0000"/>
                  </a:solidFill>
                </a:rPr>
                <a:t>Nutzen 3. Art:</a:t>
              </a:r>
              <a:endParaRPr lang="x-none" altLang="de-DE" sz="1200" b="1">
                <a:solidFill>
                  <a:srgbClr val="FF0000"/>
                </a:solidFill>
              </a:endParaRPr>
            </a:p>
            <a:p>
              <a:r>
                <a:rPr lang="x-none" altLang="de-DE" sz="1200">
                  <a:solidFill>
                    <a:srgbClr val="FF0000"/>
                  </a:solidFill>
                </a:rPr>
                <a:t>Energie- und Ressourceneffizienz durch bessere Produkteigenschaften</a:t>
              </a:r>
              <a:endParaRPr lang="x-none" altLang="de-DE" sz="1200">
                <a:solidFill>
                  <a:srgbClr val="FF000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>
                  <a:sym typeface="+mn-ea"/>
                </a:rPr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Stückzahl</a:t>
              </a:r>
              <a:endParaRPr lang="x-none" alt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Maschinen bedingte Produkteigenschaften</a:t>
              </a:r>
              <a:endParaRPr lang="x-none" alt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Erfahrung zeigt: Grosse Potentiale vorhanden</a:t>
              </a:r>
              <a:endParaRPr lang="x-none" alt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>
              <a:stCxn id="12" idx="0"/>
            </p:cNvCxnSpPr>
            <p:nvPr/>
          </p:nvCxnSpPr>
          <p:spPr>
            <a:xfrm flipH="1" flipV="1">
              <a:off x="8985" y="6113"/>
              <a:ext cx="2539" cy="86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16230" y="3225165"/>
            <a:ext cx="2785745" cy="3305810"/>
            <a:chOff x="498" y="5079"/>
            <a:chExt cx="4387" cy="5206"/>
          </a:xfrm>
        </p:grpSpPr>
        <p:sp>
          <p:nvSpPr>
            <p:cNvPr id="9" name="TextBox 8"/>
            <p:cNvSpPr txBox="1"/>
            <p:nvPr/>
          </p:nvSpPr>
          <p:spPr>
            <a:xfrm>
              <a:off x="498" y="6973"/>
              <a:ext cx="4217" cy="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0070C0"/>
                  </a:solidFill>
                </a:rPr>
                <a:t>Nutzen 1. Art:</a:t>
              </a:r>
              <a:endParaRPr lang="x-none" altLang="de-DE" sz="1200" b="1">
                <a:solidFill>
                  <a:srgbClr val="0070C0"/>
                </a:solidFill>
              </a:endParaRPr>
            </a:p>
            <a:p>
              <a:r>
                <a:rPr lang="x-none" altLang="de-DE" sz="1200">
                  <a:solidFill>
                    <a:srgbClr val="0070C0"/>
                  </a:solidFill>
                </a:rPr>
                <a:t>Energie- und Ressourceneffizienz in der Herstellung der Maschine</a:t>
              </a:r>
              <a:endParaRPr lang="x-none" altLang="de-DE" sz="1200">
                <a:solidFill>
                  <a:srgbClr val="0070C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/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Materialbereitstellung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Bearbeitungsaufwand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Transportaufwand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Toxische Stoffe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indent="0">
                <a:buFont typeface="Arial" charset="0"/>
                <a:buNone/>
              </a:pPr>
              <a:endParaRPr lang="x-none" altLang="de-DE" sz="1200"/>
            </a:p>
          </p:txBody>
        </p:sp>
        <p:cxnSp>
          <p:nvCxnSpPr>
            <p:cNvPr id="15" name="Straight Connector 14"/>
            <p:cNvCxnSpPr>
              <a:stCxn id="9" idx="0"/>
            </p:cNvCxnSpPr>
            <p:nvPr/>
          </p:nvCxnSpPr>
          <p:spPr>
            <a:xfrm flipV="1">
              <a:off x="2607" y="5099"/>
              <a:ext cx="985" cy="1894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07" y="5079"/>
              <a:ext cx="2279" cy="1894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704715" y="1593215"/>
            <a:ext cx="4115435" cy="731520"/>
          </a:xfrm>
          <a:prstGeom prst="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x-none" altLang="de-DE" sz="1400"/>
              <a:t>Erzeugung von Energie- und Ressourcen-effizienten Produkten in einem Energie- und Ressourceneffizienten Betrieb </a:t>
            </a:r>
            <a:endParaRPr lang="x-none" altLang="de-DE"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/>
              <a:t>Die Energie- und Ressourceneffiziente Werkzeugmaschine: Tools am IWF / inspire</a:t>
            </a:r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323850" y="1770380"/>
            <a:ext cx="8496300" cy="4464050"/>
          </a:xfrm>
        </p:spPr>
        <p:txBody>
          <a:bodyPr>
            <a:normAutofit fontScale="70000"/>
          </a:bodyPr>
          <a:p>
            <a:pPr defTabSz="914400">
              <a:tabLst>
                <a:tab pos="8147685" algn="r"/>
              </a:tabLst>
            </a:pPr>
            <a:r>
              <a:rPr lang="x-none" altLang="de-DE" b="1"/>
              <a:t>EcoTool:</a:t>
            </a:r>
            <a:r>
              <a:rPr lang="x-none" altLang="de-DE"/>
              <a:t> 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 b="1" i="1"/>
              <a:t>Wo im LC werden Energie und Ressourcen verbraucht?</a:t>
            </a:r>
            <a:endParaRPr lang="x-none" altLang="de-DE" b="1" i="1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Berechnungstool für den kumulierten Energieaufwand einer WZM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Excell (tools.zuestengineering.ch)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>
                <a:sym typeface="+mn-ea"/>
              </a:rPr>
              <a:t>Nutzen 1. &amp; 2. Art</a:t>
            </a:r>
            <a:endParaRPr lang="x-none" altLang="de-DE">
              <a:sym typeface="+mn-ea"/>
            </a:endParaRPr>
          </a:p>
          <a:p>
            <a:pPr lvl="0" defTabSz="914400">
              <a:tabLst>
                <a:tab pos="8147685" algn="r"/>
              </a:tabLst>
            </a:pPr>
            <a:r>
              <a:rPr lang="x-none" altLang="de-DE" b="1"/>
              <a:t>EMod / DuctDesigner: 	</a:t>
            </a:r>
            <a:endParaRPr lang="x-none" altLang="de-DE" b="1"/>
          </a:p>
          <a:p>
            <a:pPr lvl="1" defTabSz="914400">
              <a:tabLst>
                <a:tab pos="8147685" algn="r"/>
              </a:tabLst>
            </a:pPr>
            <a:r>
              <a:rPr lang="x-none" altLang="de-DE" b="1"/>
              <a:t>Wie viel Energie und Ressourcen werden im Betrieb benötigt und wo fällt Wärme an?</a:t>
            </a:r>
            <a:endParaRPr lang="x-none" altLang="de-DE" b="1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Framework zur Modellierung und Simulation von Energieflüssen 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Anbindung an FEM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>
                <a:sym typeface="+mn-ea"/>
              </a:rPr>
              <a:t>Nutzen 2. Art</a:t>
            </a:r>
            <a:endParaRPr lang="x-none" altLang="de-DE"/>
          </a:p>
          <a:p>
            <a:pPr lvl="0" defTabSz="914400">
              <a:tabLst>
                <a:tab pos="8147685" algn="r"/>
              </a:tabLst>
            </a:pPr>
            <a:r>
              <a:rPr lang="x-none" altLang="de-DE" b="1"/>
              <a:t>VMP / FDEM / FEM / CFD:</a:t>
            </a:r>
            <a:endParaRPr lang="x-none" altLang="de-DE" b="1"/>
          </a:p>
          <a:p>
            <a:pPr lvl="1" defTabSz="914400">
              <a:tabLst>
                <a:tab pos="8147685" algn="r"/>
              </a:tabLst>
            </a:pPr>
            <a:r>
              <a:rPr lang="x-none" altLang="de-DE" b="1" i="1"/>
              <a:t>Wie wirkt sich der Wärmeeintrag auf die Maschine / das Produkt aus?</a:t>
            </a:r>
            <a:endParaRPr lang="x-none" altLang="de-DE" b="1" i="1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TCP Verlagerung durch thermische Effekte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Fertigungsgenauigkeit</a:t>
            </a:r>
            <a:endParaRPr lang="x-none" altLang="de-DE"/>
          </a:p>
          <a:p>
            <a:pPr lvl="1" defTabSz="914400">
              <a:tabLst>
                <a:tab pos="8147685" algn="r"/>
              </a:tabLst>
            </a:pPr>
            <a:r>
              <a:rPr lang="x-none" altLang="de-DE"/>
              <a:t>Nutzen 3. Art</a:t>
            </a:r>
            <a:endParaRPr lang="x-none" altLang="de-DE"/>
          </a:p>
        </p:txBody>
      </p:sp>
      <p:pic>
        <p:nvPicPr>
          <p:cNvPr id="3" name="Grafik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95" y="1770380"/>
            <a:ext cx="1367155" cy="118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Content Placeholder 7" descr="EMod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295" y="3745230"/>
            <a:ext cx="760730" cy="760730"/>
          </a:xfrm>
          <a:prstGeom prst="rect">
            <a:avLst/>
          </a:prstGeom>
        </p:spPr>
      </p:pic>
      <p:pic>
        <p:nvPicPr>
          <p:cNvPr id="1027" name="Picture 3" descr="C:\Users\grafgu\Desktop\waerme.t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72460" y="5285219"/>
            <a:ext cx="1187161" cy="67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324485" y="3105150"/>
            <a:ext cx="8569325" cy="1400810"/>
          </a:xfrm>
          <a:prstGeom prst="round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23850" y="2025015"/>
            <a:ext cx="5109210" cy="4213225"/>
          </a:xfrm>
        </p:spPr>
        <p:txBody>
          <a:bodyPr>
            <a:normAutofit fontScale="80000"/>
          </a:bodyPr>
          <a:p>
            <a:r>
              <a:rPr lang="x-none" altLang="de-DE"/>
              <a:t>Werkzeugmaschinen: Mechatronisches System, bestehend aus mehreren Subsystemen</a:t>
            </a:r>
            <a:endParaRPr lang="x-none" altLang="de-DE"/>
          </a:p>
          <a:p>
            <a:r>
              <a:rPr lang="x-none" altLang="de-DE"/>
              <a:t>Sensitiv auf Wärmeeintrag: Thermisch bedingte Verformungen der Struktur durch nicht homogene und nicht nominale Temperaturfelder</a:t>
            </a:r>
            <a:endParaRPr lang="x-none" altLang="de-DE"/>
          </a:p>
          <a:p>
            <a:r>
              <a:rPr lang="x-none" altLang="de-DE"/>
              <a:t>Simulation des thermischen Verhaltens (Temperaturfeld und Verlagerungen) benötigt Randbedingungen:</a:t>
            </a:r>
            <a:endParaRPr lang="x-none" altLang="de-DE"/>
          </a:p>
          <a:p>
            <a:pPr lvl="1"/>
            <a:r>
              <a:rPr lang="x-none" altLang="de-DE"/>
              <a:t>Quellterme (Neumann)</a:t>
            </a:r>
            <a:endParaRPr lang="x-none" altLang="de-DE"/>
          </a:p>
          <a:p>
            <a:pPr lvl="1"/>
            <a:r>
              <a:rPr lang="x-none" altLang="de-DE"/>
              <a:t>Kontakttemperatur (Robin)</a:t>
            </a:r>
            <a:endParaRPr lang="x-none" altLang="de-DE"/>
          </a:p>
          <a:p>
            <a:pPr lvl="0"/>
            <a:r>
              <a:rPr lang="x-none" altLang="de-DE"/>
              <a:t>Randbedingungen sind ein Resultat des energetischen Verhaltens:</a:t>
            </a:r>
            <a:endParaRPr lang="x-none" altLang="de-DE"/>
          </a:p>
          <a:p>
            <a:pPr lvl="1"/>
            <a:r>
              <a:rPr lang="x-none" altLang="de-DE"/>
              <a:t>Energiekonversion mit </a:t>
            </a:r>
            <a:r>
              <a:rPr lang="x-none" altLang="de-DE">
                <a:cs typeface="Arial" charset="0"/>
              </a:rPr>
              <a:t>η&lt;1: Quellterme</a:t>
            </a:r>
            <a:endParaRPr lang="x-none" altLang="de-DE">
              <a:cs typeface="Arial" charset="0"/>
            </a:endParaRPr>
          </a:p>
          <a:p>
            <a:pPr lvl="1"/>
            <a:r>
              <a:rPr lang="x-none" altLang="de-DE">
                <a:cs typeface="Arial" charset="0"/>
              </a:rPr>
              <a:t>Hydraulische Netzwerke: Fluidtemperatur, Wärmeübergang</a:t>
            </a:r>
            <a:endParaRPr lang="x-none" altLang="de-DE">
              <a:cs typeface="Arial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Werkzeugmaschinen: Energetische und thermische Dynamiken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9425" y="3772535"/>
            <a:ext cx="3067050" cy="21958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0060" y="5968365"/>
            <a:ext cx="331279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800">
                <a:solidFill>
                  <a:schemeClr val="bg1">
                    <a:lumMod val="50000"/>
                  </a:schemeClr>
                </a:solidFill>
              </a:rPr>
              <a:t>J. Mayr, W. Knapp, and K. Wegener. Reduction of thermal errors of 5-axis machine tools. In The Proceedings of MTTRF 2015 Annual Meeting, 2015.</a:t>
            </a:r>
            <a:endParaRPr lang="de-DE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425" y="1910715"/>
            <a:ext cx="2324735" cy="16643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95315" y="3543935"/>
            <a:ext cx="1819275" cy="21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800">
                <a:solidFill>
                  <a:schemeClr val="bg1">
                    <a:lumMod val="50000"/>
                  </a:schemeClr>
                </a:solidFill>
              </a:rPr>
              <a:t>Rollomatic 628XS, Züst / Frick</a:t>
            </a:r>
            <a:endParaRPr lang="x-none" altLang="de-DE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95315" y="4077335"/>
            <a:ext cx="1410335" cy="951865"/>
          </a:xfrm>
          <a:prstGeom prst="round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 b="1"/>
              <a:t>EMod / DuctDesigner</a:t>
            </a:r>
            <a:endParaRPr lang="x-none" altLang="de-DE" b="1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23</a:t>
            </a:r>
            <a:r>
              <a:rPr lang="x-none" altLang="de-DE"/>
              <a:t>.01.17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1"/>
          <p:cNvGrpSpPr/>
          <p:nvPr/>
        </p:nvGrpSpPr>
        <p:grpSpPr>
          <a:xfrm>
            <a:off x="547370" y="2731770"/>
            <a:ext cx="1518920" cy="3427095"/>
            <a:chOff x="862" y="4302"/>
            <a:chExt cx="2392" cy="5397"/>
          </a:xfrm>
        </p:grpSpPr>
        <p:cxnSp>
          <p:nvCxnSpPr>
            <p:cNvPr id="54" name="Straight Connector 53"/>
            <p:cNvCxnSpPr/>
            <p:nvPr/>
          </p:nvCxnSpPr>
          <p:spPr>
            <a:xfrm flipV="1">
              <a:off x="2070" y="4302"/>
              <a:ext cx="798" cy="2603"/>
            </a:xfrm>
            <a:prstGeom prst="line">
              <a:avLst/>
            </a:prstGeom>
            <a:ln w="254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862" y="6905"/>
              <a:ext cx="2392" cy="2794"/>
              <a:chOff x="874" y="7145"/>
              <a:chExt cx="2392" cy="2794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"/>
              <a:srcRect l="15780" r="15079"/>
              <a:stretch>
                <a:fillRect/>
              </a:stretch>
            </p:blipFill>
            <p:spPr>
              <a:xfrm>
                <a:off x="1262" y="7598"/>
                <a:ext cx="1666" cy="2340"/>
              </a:xfrm>
              <a:prstGeom prst="rect">
                <a:avLst/>
              </a:prstGeom>
            </p:spPr>
          </p:pic>
          <p:grpSp>
            <p:nvGrpSpPr>
              <p:cNvPr id="44" name="Group 43"/>
              <p:cNvGrpSpPr/>
              <p:nvPr/>
            </p:nvGrpSpPr>
            <p:grpSpPr>
              <a:xfrm>
                <a:off x="874" y="7145"/>
                <a:ext cx="2393" cy="2795"/>
                <a:chOff x="6656" y="2108"/>
                <a:chExt cx="4936" cy="4077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7030A0">
                    <a:alpha val="30000"/>
                  </a:srgbClr>
                </a:solidFill>
                <a:ln w="25400" cmpd="sng">
                  <a:solidFill>
                    <a:srgbClr val="7030A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422" y="2108"/>
                  <a:ext cx="3453" cy="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7030A0"/>
                      </a:solidFill>
                    </a:rPr>
                    <a:t>Hydraulik</a:t>
                  </a:r>
                  <a:endParaRPr lang="x-none" altLang="de-DE" sz="1200" b="1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Werkzeugmaschinen: Ein Komponentenverbund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1180" y="1437640"/>
            <a:ext cx="6998970" cy="2588260"/>
            <a:chOff x="2868" y="2264"/>
            <a:chExt cx="11022" cy="4076"/>
          </a:xfrm>
        </p:grpSpPr>
        <p:cxnSp>
          <p:nvCxnSpPr>
            <p:cNvPr id="57" name="Straight Connector 56"/>
            <p:cNvCxnSpPr>
              <a:stCxn id="34" idx="1"/>
            </p:cNvCxnSpPr>
            <p:nvPr/>
          </p:nvCxnSpPr>
          <p:spPr>
            <a:xfrm flipH="1">
              <a:off x="2868" y="4303"/>
              <a:ext cx="6086" cy="181"/>
            </a:xfrm>
            <a:prstGeom prst="line">
              <a:avLst/>
            </a:prstGeom>
            <a:ln w="2540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8954" y="2264"/>
              <a:ext cx="4936" cy="4076"/>
              <a:chOff x="6656" y="2108"/>
              <a:chExt cx="4936" cy="407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432" y="2510"/>
                <a:ext cx="2672" cy="2037"/>
                <a:chOff x="8648" y="2679"/>
                <a:chExt cx="2986" cy="2276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2"/>
                <a:srcRect l="27923" r="28141"/>
                <a:stretch>
                  <a:fillRect/>
                </a:stretch>
              </p:blipFill>
              <p:spPr>
                <a:xfrm>
                  <a:off x="10634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9972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9310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8648" y="2679"/>
                  <a:ext cx="1000" cy="227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8339" y="4711"/>
                <a:ext cx="2990" cy="1287"/>
                <a:chOff x="7984" y="5106"/>
                <a:chExt cx="3769" cy="1622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0209" y="5106"/>
                  <a:ext cx="1544" cy="1598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9105" y="5130"/>
                  <a:ext cx="1544" cy="1598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7984" y="5106"/>
                  <a:ext cx="1544" cy="1598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CFEFC">
                      <a:alpha val="100000"/>
                    </a:srgbClr>
                  </a:clrFrom>
                  <a:clrTo>
                    <a:srgbClr val="FCFEFC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>
                <a:off x="6996" y="4655"/>
                <a:ext cx="1281" cy="1404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6656" y="2108"/>
                <a:ext cx="4936" cy="4076"/>
                <a:chOff x="6656" y="2108"/>
                <a:chExt cx="4936" cy="4076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92D050">
                    <a:alpha val="30000"/>
                  </a:srgbClr>
                </a:solidFill>
                <a:ln w="25400" cmpd="sng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7422" y="2108"/>
                  <a:ext cx="3453" cy="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92D050"/>
                      </a:solidFill>
                    </a:rPr>
                    <a:t>Antriebsstrang / NC</a:t>
                  </a:r>
                  <a:endParaRPr lang="x-none" altLang="de-DE" sz="1200" b="1">
                    <a:solidFill>
                      <a:srgbClr val="92D050"/>
                    </a:solidFill>
                  </a:endParaRPr>
                </a:p>
              </p:txBody>
            </p:sp>
          </p:grpSp>
        </p:grpSp>
      </p:grpSp>
      <p:grpSp>
        <p:nvGrpSpPr>
          <p:cNvPr id="3" name="Group 2"/>
          <p:cNvGrpSpPr/>
          <p:nvPr/>
        </p:nvGrpSpPr>
        <p:grpSpPr>
          <a:xfrm>
            <a:off x="1821180" y="2731770"/>
            <a:ext cx="3972560" cy="3418205"/>
            <a:chOff x="2868" y="4302"/>
            <a:chExt cx="6256" cy="5383"/>
          </a:xfrm>
        </p:grpSpPr>
        <p:cxnSp>
          <p:nvCxnSpPr>
            <p:cNvPr id="55" name="Straight Connector 54"/>
            <p:cNvCxnSpPr/>
            <p:nvPr/>
          </p:nvCxnSpPr>
          <p:spPr>
            <a:xfrm flipH="1" flipV="1">
              <a:off x="2868" y="4302"/>
              <a:ext cx="3813" cy="2711"/>
            </a:xfrm>
            <a:prstGeom prst="line">
              <a:avLst/>
            </a:prstGeom>
            <a:ln w="254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>
              <a:off x="4188" y="7013"/>
              <a:ext cx="4936" cy="2672"/>
              <a:chOff x="4188" y="7013"/>
              <a:chExt cx="4936" cy="2672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l="29434" r="31321"/>
              <a:stretch>
                <a:fillRect/>
              </a:stretch>
            </p:blipFill>
            <p:spPr>
              <a:xfrm>
                <a:off x="4835" y="7413"/>
                <a:ext cx="794" cy="2273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1"/>
              <a:srcRect l="13617" r="34894"/>
              <a:stretch>
                <a:fillRect/>
              </a:stretch>
            </p:blipFill>
            <p:spPr>
              <a:xfrm>
                <a:off x="5969" y="7568"/>
                <a:ext cx="687" cy="1422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2"/>
              <a:srcRect l="13617" r="34894"/>
              <a:stretch>
                <a:fillRect/>
              </a:stretch>
            </p:blipFill>
            <p:spPr>
              <a:xfrm>
                <a:off x="6656" y="7568"/>
                <a:ext cx="687" cy="1422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3"/>
              <a:srcRect l="13617" r="34894"/>
              <a:stretch>
                <a:fillRect/>
              </a:stretch>
            </p:blipFill>
            <p:spPr>
              <a:xfrm>
                <a:off x="7317" y="7568"/>
                <a:ext cx="687" cy="1422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4188" y="7013"/>
                <a:ext cx="4936" cy="2673"/>
                <a:chOff x="6656" y="2108"/>
                <a:chExt cx="4936" cy="407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00B0F0">
                    <a:alpha val="30000"/>
                  </a:srgbClr>
                </a:solidFill>
                <a:ln w="25400" cmpd="sng">
                  <a:solidFill>
                    <a:srgbClr val="00B0F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422" y="2108"/>
                  <a:ext cx="3453" cy="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00B0F0"/>
                      </a:solidFill>
                    </a:rPr>
                    <a:t>Prozesskühlung</a:t>
                  </a:r>
                  <a:endParaRPr lang="x-none" altLang="de-DE" sz="1200" b="1">
                    <a:solidFill>
                      <a:srgbClr val="00B0F0"/>
                    </a:solidFill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1821180" y="2731770"/>
            <a:ext cx="6736080" cy="3471545"/>
            <a:chOff x="2868" y="4302"/>
            <a:chExt cx="10608" cy="5467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2868" y="4302"/>
              <a:ext cx="6954" cy="2711"/>
            </a:xfrm>
            <a:prstGeom prst="line">
              <a:avLst/>
            </a:prstGeom>
            <a:ln w="254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9822" y="6797"/>
              <a:ext cx="3654" cy="2972"/>
              <a:chOff x="9822" y="6798"/>
              <a:chExt cx="3654" cy="2972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78" y="7232"/>
                <a:ext cx="1540" cy="244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18" y="7232"/>
                <a:ext cx="1540" cy="2448"/>
              </a:xfrm>
              <a:prstGeom prst="rect">
                <a:avLst/>
              </a:prstGeom>
            </p:spPr>
          </p:pic>
          <p:grpSp>
            <p:nvGrpSpPr>
              <p:cNvPr id="41" name="Group 40"/>
              <p:cNvGrpSpPr/>
              <p:nvPr/>
            </p:nvGrpSpPr>
            <p:grpSpPr>
              <a:xfrm>
                <a:off x="9822" y="6798"/>
                <a:ext cx="3654" cy="2973"/>
                <a:chOff x="6656" y="2108"/>
                <a:chExt cx="4936" cy="4077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FF0000">
                    <a:alpha val="30000"/>
                  </a:srgbClr>
                </a:solidFill>
                <a:ln w="25400" cmpd="sng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422" y="2108"/>
                  <a:ext cx="3453" cy="5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FF0000"/>
                      </a:solidFill>
                    </a:rPr>
                    <a:t>Maschinenkühlung</a:t>
                  </a:r>
                  <a:endParaRPr lang="x-none" altLang="de-DE" sz="1200" b="1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2133600" y="1322070"/>
            <a:ext cx="3329305" cy="1409065"/>
            <a:chOff x="3360" y="2082"/>
            <a:chExt cx="5243" cy="2219"/>
          </a:xfrm>
        </p:grpSpPr>
        <p:cxnSp>
          <p:nvCxnSpPr>
            <p:cNvPr id="58" name="Straight Connector 57"/>
            <p:cNvCxnSpPr>
              <a:stCxn id="51" idx="1"/>
            </p:cNvCxnSpPr>
            <p:nvPr/>
          </p:nvCxnSpPr>
          <p:spPr>
            <a:xfrm flipH="1">
              <a:off x="3360" y="3091"/>
              <a:ext cx="2383" cy="1211"/>
            </a:xfrm>
            <a:prstGeom prst="line">
              <a:avLst/>
            </a:prstGeom>
            <a:ln w="254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5743" y="2082"/>
              <a:ext cx="2860" cy="2018"/>
              <a:chOff x="11062" y="2630"/>
              <a:chExt cx="2860" cy="201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93" y="3122"/>
                <a:ext cx="2247" cy="1366"/>
              </a:xfrm>
              <a:prstGeom prst="rect">
                <a:avLst/>
              </a:prstGeom>
            </p:spPr>
          </p:pic>
          <p:grpSp>
            <p:nvGrpSpPr>
              <p:cNvPr id="50" name="Group 49"/>
              <p:cNvGrpSpPr/>
              <p:nvPr/>
            </p:nvGrpSpPr>
            <p:grpSpPr>
              <a:xfrm>
                <a:off x="11062" y="2630"/>
                <a:ext cx="2861" cy="2018"/>
                <a:chOff x="6656" y="2108"/>
                <a:chExt cx="4936" cy="4077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FFFF00">
                    <a:alpha val="30000"/>
                  </a:srgbClr>
                </a:solidFill>
                <a:ln w="25400" cmpd="sng">
                  <a:solidFill>
                    <a:srgbClr val="FFFF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22" y="2108"/>
                  <a:ext cx="3453" cy="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FFC000"/>
                      </a:solidFill>
                    </a:rPr>
                    <a:t>HMI</a:t>
                  </a:r>
                  <a:endParaRPr lang="x-none" altLang="de-DE" sz="1200" b="1">
                    <a:solidFill>
                      <a:srgbClr val="FFC000"/>
                    </a:solidFill>
                  </a:endParaRPr>
                </a:p>
              </p:txBody>
            </p:sp>
          </p:grpSp>
        </p:grpSp>
      </p:grp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7"/>
          <a:stretch>
            <a:fillRect/>
          </a:stretch>
        </p:blipFill>
        <p:spPr>
          <a:xfrm>
            <a:off x="554990" y="1322070"/>
            <a:ext cx="2517140" cy="27184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EMod: Modellierung, Simulation und Analyse von Energieflüssen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20" name="Content Placeholder 19"/>
          <p:cNvSpPr/>
          <p:nvPr>
            <p:ph idx="1"/>
          </p:nvPr>
        </p:nvSpPr>
        <p:spPr/>
        <p:txBody>
          <a:bodyPr>
            <a:normAutofit fontScale="70000"/>
          </a:bodyPr>
          <a:p>
            <a:r>
              <a:rPr lang="x-none" altLang="de-DE" b="1"/>
              <a:t>Ziel: Prädiktion von Energieflüssen, Wärmequellen und fluidgebundene Wärmeübergänge auf Komponentenebene</a:t>
            </a:r>
            <a:endParaRPr lang="x-none" altLang="de-DE" b="1"/>
          </a:p>
          <a:p>
            <a:r>
              <a:rPr lang="x-none" altLang="de-DE"/>
              <a:t>Methode: Rekonfigurierbare Makromodelle</a:t>
            </a:r>
            <a:endParaRPr lang="x-none" altLang="de-DE"/>
          </a:p>
          <a:p>
            <a:pPr lvl="1"/>
            <a:r>
              <a:rPr lang="x-none" altLang="de-DE"/>
              <a:t>Physikalische Modelle generischer Maschinenkomponenten (z.B. Kreiselpumpe)</a:t>
            </a:r>
            <a:endParaRPr lang="x-none" altLang="de-DE"/>
          </a:p>
          <a:p>
            <a:pPr lvl="1"/>
            <a:r>
              <a:rPr lang="x-none" altLang="de-DE"/>
              <a:t>Parametrisierung nach Typ (z.B. Grundfos MTR 5)</a:t>
            </a:r>
            <a:endParaRPr lang="x-none" altLang="de-DE"/>
          </a:p>
          <a:p>
            <a:pPr lvl="1"/>
            <a:r>
              <a:rPr lang="x-none" altLang="de-DE"/>
              <a:t>Vorgabe der Komponenteninteraktion (z.B. Durchfluss Spindelkühlung = Durchfluss Pumpe)</a:t>
            </a:r>
            <a:endParaRPr lang="x-none" altLang="de-DE"/>
          </a:p>
          <a:p>
            <a:pPr lvl="0"/>
            <a:r>
              <a:rPr lang="x-none" altLang="de-DE"/>
              <a:t>Maschine hat i.A. mindestens zwei Netzwerke:</a:t>
            </a:r>
            <a:endParaRPr lang="x-none" altLang="de-DE"/>
          </a:p>
          <a:p>
            <a:pPr lvl="1"/>
            <a:r>
              <a:rPr lang="x-none" altLang="de-DE"/>
              <a:t>Elektrisches Netzwerk</a:t>
            </a:r>
            <a:endParaRPr lang="x-none" altLang="de-DE"/>
          </a:p>
          <a:p>
            <a:pPr lvl="2"/>
            <a:r>
              <a:rPr lang="x-none" altLang="de-DE" sz="1800"/>
              <a:t>Kleine Zeitkonstanten: Quasi-statische Simulation</a:t>
            </a:r>
            <a:endParaRPr lang="x-none" altLang="de-DE" sz="1800"/>
          </a:p>
          <a:p>
            <a:pPr lvl="2"/>
            <a:r>
              <a:rPr lang="x-none" altLang="de-DE" sz="1800"/>
              <a:t>Kann für jede Komponente individuell gelöst werden</a:t>
            </a:r>
            <a:endParaRPr lang="x-none" altLang="de-DE" sz="1800"/>
          </a:p>
          <a:p>
            <a:pPr lvl="1"/>
            <a:r>
              <a:rPr lang="x-none" altLang="de-DE"/>
              <a:t>Hydraulisches Netzwerk</a:t>
            </a:r>
            <a:endParaRPr lang="x-none" altLang="de-DE"/>
          </a:p>
          <a:p>
            <a:pPr lvl="2"/>
            <a:r>
              <a:rPr lang="x-none" altLang="de-DE"/>
              <a:t>Wärmetransport (Kühlung)</a:t>
            </a:r>
            <a:endParaRPr lang="x-none" altLang="de-DE"/>
          </a:p>
          <a:p>
            <a:pPr lvl="2"/>
            <a:r>
              <a:rPr lang="x-none" altLang="de-DE"/>
              <a:t>Komponenten können nicht einzeln betrachtet werden (Durchfluss durch einzelne Stränge wird durch die hydraulischen Widerstände aller beteiligter Komponenten bestimmt)</a:t>
            </a:r>
            <a:endParaRPr lang="x-none" altLang="de-DE"/>
          </a:p>
          <a:p>
            <a:pPr lvl="2"/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 descr="EModIc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38905" y="2525395"/>
            <a:ext cx="2048510" cy="204851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EMod: Generische Maschinenkomponente</a:t>
            </a:r>
            <a:br>
              <a:rPr lang="x-none" altLang="de-DE">
                <a:sym typeface="+mn-ea"/>
              </a:rPr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23</a:t>
            </a:r>
            <a:r>
              <a:rPr lang="x-none" altLang="de-DE" dirty="0"/>
              <a:t>.01.17</a:t>
            </a:r>
            <a:endParaRPr lang="x-none" alt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6687820" y="2042160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275290"/>
                </a:solidFill>
              </a:rPr>
              <a:t>Hydraulische Leistung</a:t>
            </a:r>
            <a:endParaRPr lang="x-none" altLang="de-DE" sz="1200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275290"/>
                </a:solidFill>
              </a:rPr>
              <a:t>Durchfluss</a:t>
            </a:r>
            <a:endParaRPr lang="x-none" altLang="de-DE" sz="1200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275290"/>
                </a:solidFill>
              </a:rPr>
              <a:t>Druckdifferenz</a:t>
            </a:r>
            <a:endParaRPr lang="x-none" altLang="de-DE" sz="1200">
              <a:solidFill>
                <a:srgbClr val="2752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7820" y="2794635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B40101"/>
                </a:solidFill>
              </a:rPr>
              <a:t>Thermische Leistung</a:t>
            </a:r>
            <a:endParaRPr lang="x-none" altLang="de-DE" sz="1200" b="1">
              <a:solidFill>
                <a:srgbClr val="B40101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B40101"/>
                </a:solidFill>
              </a:rPr>
              <a:t>Wärmequellen</a:t>
            </a:r>
            <a:endParaRPr lang="x-none" altLang="de-DE" sz="1200">
              <a:solidFill>
                <a:srgbClr val="B40101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B40101"/>
                </a:solidFill>
              </a:rPr>
              <a:t>Enthalpie (Fluid)</a:t>
            </a:r>
            <a:endParaRPr lang="x-none" altLang="de-DE" sz="1200">
              <a:solidFill>
                <a:srgbClr val="B4010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7820" y="3547110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4E9A07"/>
                </a:solidFill>
              </a:rPr>
              <a:t>Elektrische Leistung</a:t>
            </a:r>
            <a:endParaRPr lang="x-none" altLang="de-DE" sz="1200" b="1">
              <a:solidFill>
                <a:srgbClr val="4E9A07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4E9A07"/>
                </a:solidFill>
              </a:rPr>
              <a:t>AC/DC</a:t>
            </a:r>
            <a:endParaRPr lang="x-none" altLang="de-DE" sz="1200">
              <a:solidFill>
                <a:srgbClr val="4E9A07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4E9A07"/>
                </a:solidFill>
              </a:rPr>
              <a:t>PWM</a:t>
            </a:r>
            <a:endParaRPr lang="x-none" altLang="de-DE" sz="1200">
              <a:solidFill>
                <a:srgbClr val="4E9A0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7820" y="4299585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FFC000"/>
                </a:solidFill>
              </a:rPr>
              <a:t>Mechanische Leistung</a:t>
            </a:r>
            <a:endParaRPr lang="x-none" altLang="de-DE" sz="1200" b="1">
              <a:solidFill>
                <a:srgbClr val="FFC00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FFC000"/>
                </a:solidFill>
              </a:rPr>
              <a:t>linear (F, v)</a:t>
            </a:r>
            <a:endParaRPr lang="x-none" altLang="de-DE" sz="1200">
              <a:solidFill>
                <a:srgbClr val="FFC00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FFC000"/>
                </a:solidFill>
              </a:rPr>
              <a:t>rotatorisch (T, </a:t>
            </a:r>
            <a:r>
              <a:rPr lang="x-none" altLang="de-DE" sz="1200">
                <a:solidFill>
                  <a:srgbClr val="FFC000"/>
                </a:solidFill>
                <a:cs typeface="Arial" charset="0"/>
              </a:rPr>
              <a:t>ω</a:t>
            </a:r>
            <a:r>
              <a:rPr lang="x-none" altLang="de-DE" sz="1200">
                <a:solidFill>
                  <a:srgbClr val="FFC000"/>
                </a:solidFill>
              </a:rPr>
              <a:t>)</a:t>
            </a:r>
            <a:endParaRPr lang="x-none" altLang="de-DE" sz="1200">
              <a:solidFill>
                <a:srgbClr val="FFC000"/>
              </a:solidFill>
            </a:endParaRPr>
          </a:p>
        </p:txBody>
      </p:sp>
      <p:cxnSp>
        <p:nvCxnSpPr>
          <p:cNvPr id="2" name="Straight Connector 1"/>
          <p:cNvCxnSpPr>
            <a:endCxn id="9" idx="1"/>
          </p:cNvCxnSpPr>
          <p:nvPr/>
        </p:nvCxnSpPr>
        <p:spPr>
          <a:xfrm flipV="1">
            <a:off x="5635625" y="2362200"/>
            <a:ext cx="1052195" cy="467995"/>
          </a:xfrm>
          <a:prstGeom prst="line">
            <a:avLst/>
          </a:prstGeom>
          <a:ln w="19050">
            <a:solidFill>
              <a:srgbClr val="27529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endCxn id="10" idx="1"/>
          </p:cNvCxnSpPr>
          <p:nvPr/>
        </p:nvCxnSpPr>
        <p:spPr>
          <a:xfrm flipV="1">
            <a:off x="5576570" y="3114675"/>
            <a:ext cx="1111250" cy="120015"/>
          </a:xfrm>
          <a:prstGeom prst="line">
            <a:avLst/>
          </a:prstGeom>
          <a:ln w="19050">
            <a:solidFill>
              <a:srgbClr val="B4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11" idx="1"/>
          </p:cNvCxnSpPr>
          <p:nvPr/>
        </p:nvCxnSpPr>
        <p:spPr>
          <a:xfrm>
            <a:off x="5561965" y="3668395"/>
            <a:ext cx="1125855" cy="198755"/>
          </a:xfrm>
          <a:prstGeom prst="line">
            <a:avLst/>
          </a:prstGeom>
          <a:ln w="19050">
            <a:solidFill>
              <a:srgbClr val="4E9A0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2" idx="1"/>
          </p:cNvCxnSpPr>
          <p:nvPr/>
        </p:nvCxnSpPr>
        <p:spPr>
          <a:xfrm>
            <a:off x="5635625" y="4131310"/>
            <a:ext cx="1052195" cy="488315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16200000">
            <a:off x="4227195" y="4485005"/>
            <a:ext cx="294005" cy="576580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de-DE" alt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5415280" y="4455795"/>
            <a:ext cx="294005" cy="635635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de-DE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38905" y="4939665"/>
            <a:ext cx="8331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1400"/>
              <a:t>Inputs</a:t>
            </a:r>
            <a:endParaRPr lang="x-none" altLang="de-DE" sz="1400"/>
          </a:p>
        </p:txBody>
      </p:sp>
      <p:sp>
        <p:nvSpPr>
          <p:cNvPr id="17" name="TextBox 16"/>
          <p:cNvSpPr txBox="1"/>
          <p:nvPr/>
        </p:nvSpPr>
        <p:spPr>
          <a:xfrm>
            <a:off x="5005705" y="4939665"/>
            <a:ext cx="11125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1400"/>
              <a:t>Outputs</a:t>
            </a:r>
            <a:endParaRPr lang="x-none" altLang="de-DE" sz="1400"/>
          </a:p>
        </p:txBody>
      </p:sp>
      <p:sp>
        <p:nvSpPr>
          <p:cNvPr id="18" name="TextBox 17"/>
          <p:cNvSpPr txBox="1"/>
          <p:nvPr/>
        </p:nvSpPr>
        <p:spPr>
          <a:xfrm>
            <a:off x="354965" y="2003425"/>
            <a:ext cx="3364865" cy="2743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 b="1"/>
              <a:t>Maschinenkomponente:</a:t>
            </a:r>
            <a:endParaRPr lang="x-none" altLang="de-DE" sz="1400" b="1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Inputs (von vorgelagerten Komponenten)</a:t>
            </a: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Outputs (von nachgelagerten Komponenten)</a:t>
            </a: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Transformation zwischen verschiedenen </a:t>
            </a:r>
            <a:r>
              <a:rPr lang="x-none" altLang="de-DE" sz="1200">
                <a:sym typeface="+mn-ea"/>
              </a:rPr>
              <a:t>Formen von Leistung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Speichern von Energie und Masse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Zustand (z.B. off, stand-by, on)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Physikalische Modelle zur Beschreibung des Input-Output-Verhaltens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600"/>
          </a:p>
        </p:txBody>
      </p:sp>
      <p:cxnSp>
        <p:nvCxnSpPr>
          <p:cNvPr id="19" name="Elbow Connector 18"/>
          <p:cNvCxnSpPr>
            <a:endCxn id="8" idx="0"/>
          </p:cNvCxnSpPr>
          <p:nvPr/>
        </p:nvCxnSpPr>
        <p:spPr>
          <a:xfrm>
            <a:off x="2569210" y="2175510"/>
            <a:ext cx="2393950" cy="349885"/>
          </a:xfrm>
          <a:prstGeom prst="bentConnector2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8439</Words>
  <Application>Kingsoft Office WPP</Application>
  <PresentationFormat>Bildschirmpräsentation (4:3)</PresentationFormat>
  <Paragraphs>564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iwf</vt:lpstr>
      <vt:lpstr>Custom Design</vt:lpstr>
      <vt:lpstr>1_iwf</vt:lpstr>
      <vt:lpstr>2_iwf</vt:lpstr>
      <vt:lpstr>EMod: Simulationsframework für Werkzeugmaschinen</vt:lpstr>
      <vt:lpstr>Inhalt </vt:lpstr>
      <vt:lpstr>Die Energie- und Ressourceneffiziente Werkzeugmaschine?</vt:lpstr>
      <vt:lpstr>Die Energie- und Ressourceneffiziente Werkzeugmaschine: Tools am IWF / inspire</vt:lpstr>
      <vt:lpstr>Werkzeugmaschinen: Energetische und thermische Dynamiken</vt:lpstr>
      <vt:lpstr>Inhalt </vt:lpstr>
      <vt:lpstr>Werkzeugmaschinen: Ein Komponentenverbund </vt:lpstr>
      <vt:lpstr>EMod: Modellierung, Simulation und Analyse von Energieflüssen</vt:lpstr>
      <vt:lpstr>EMod: Generische Maschinenkomponente </vt:lpstr>
      <vt:lpstr>EMod: Modellierungsphilosophie </vt:lpstr>
      <vt:lpstr>Hydraulische Netzwerke: Druckverlust und Wärmeübergang</vt:lpstr>
      <vt:lpstr>DuctDesigner: Druckverlust und Wärmeübergang in Kühlkanälen</vt:lpstr>
      <vt:lpstr>EMod GUI:  Modellierung einer Maschine</vt:lpstr>
      <vt:lpstr>EMod GUI:  Analyse einer Maschine (Beispiele)</vt:lpstr>
      <vt:lpstr>EMod GUI:  Export von FEM Randbedingungen</vt:lpstr>
      <vt:lpstr>DuctDesigner GUI:  Modellierung eines Kühlkanals</vt:lpstr>
      <vt:lpstr>Inhalt </vt:lpstr>
      <vt:lpstr>Anwendungsbeispiele: Drehmaschine</vt:lpstr>
      <vt:lpstr>Anwendungsbeispiele: Schleifmaschine</vt:lpstr>
      <vt:lpstr>Anwendungsbeispiele: Kühlkanal mit DuctDesigner &amp; Ansys/CFX</vt:lpstr>
      <vt:lpstr>Anwendungsbeispiele: Kühlkanal mit DuctDesigner &amp; Ansys/CFX</vt:lpstr>
      <vt:lpstr>Anwendungsbeispiele: Kühlkanal mit DuctDesigner &amp; Ansys/CFX</vt:lpstr>
      <vt:lpstr>Anwendungsbeispiel: Bearbeitungsspindel </vt:lpstr>
      <vt:lpstr>Inhalt </vt:lpstr>
      <vt:lpstr>Inhalt </vt:lpstr>
      <vt:lpstr>Inhalt </vt:lpstr>
      <vt:lpstr>Züst Engineering AG</vt:lpstr>
      <vt:lpstr>Kontakt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Kunz  Andreas</dc:creator>
  <cp:lastModifiedBy>Simon Züst</cp:lastModifiedBy>
  <cp:revision>169</cp:revision>
  <cp:lastPrinted>2017-02-04T08:42:06Z</cp:lastPrinted>
  <dcterms:created xsi:type="dcterms:W3CDTF">2017-02-04T08:42:06Z</dcterms:created>
  <dcterms:modified xsi:type="dcterms:W3CDTF">2017-02-04T08:42:06Z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2055-10.1.0.5672</vt:lpwstr>
  </property>
</Properties>
</file>